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4"/>
  </p:sldMasterIdLst>
  <p:notesMasterIdLst>
    <p:notesMasterId r:id="rId19"/>
  </p:notesMasterIdLst>
  <p:handoutMasterIdLst>
    <p:handoutMasterId r:id="rId20"/>
  </p:handoutMasterIdLst>
  <p:sldIdLst>
    <p:sldId id="256" r:id="rId5"/>
    <p:sldId id="269" r:id="rId6"/>
    <p:sldId id="258" r:id="rId7"/>
    <p:sldId id="263" r:id="rId8"/>
    <p:sldId id="264" r:id="rId9"/>
    <p:sldId id="259" r:id="rId10"/>
    <p:sldId id="267" r:id="rId11"/>
    <p:sldId id="260" r:id="rId12"/>
    <p:sldId id="261" r:id="rId13"/>
    <p:sldId id="262" r:id="rId14"/>
    <p:sldId id="265" r:id="rId15"/>
    <p:sldId id="266" r:id="rId16"/>
    <p:sldId id="270" r:id="rId17"/>
    <p:sldId id="257" r:id="rId18"/>
  </p:sldIdLst>
  <p:sldSz cx="9144000" cy="5143500" type="screen16x9"/>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5F"/>
    <a:srgbClr val="141313"/>
    <a:srgbClr val="FFC82E"/>
    <a:srgbClr val="E2E7DD"/>
    <a:srgbClr val="FAF3D1"/>
    <a:srgbClr val="DBCCD8"/>
    <a:srgbClr val="D5E7C5"/>
    <a:srgbClr val="CCE8EB"/>
    <a:srgbClr val="D2DDE4"/>
    <a:srgbClr val="9D7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48" autoAdjust="0"/>
    <p:restoredTop sz="99615" autoAdjust="0"/>
  </p:normalViewPr>
  <p:slideViewPr>
    <p:cSldViewPr snapToGrid="0">
      <p:cViewPr varScale="1">
        <p:scale>
          <a:sx n="87" d="100"/>
          <a:sy n="87" d="100"/>
        </p:scale>
        <p:origin x="768" y="40"/>
      </p:cViewPr>
      <p:guideLst>
        <p:guide orient="horz" pos="1620"/>
        <p:guide pos="284"/>
      </p:guideLst>
    </p:cSldViewPr>
  </p:slideViewPr>
  <p:outlineViewPr>
    <p:cViewPr>
      <p:scale>
        <a:sx n="33" d="100"/>
        <a:sy n="33" d="100"/>
      </p:scale>
      <p:origin x="48" y="7944"/>
    </p:cViewPr>
  </p:outlineViewPr>
  <p:notesTextViewPr>
    <p:cViewPr>
      <p:scale>
        <a:sx n="3" d="2"/>
        <a:sy n="3" d="2"/>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85E30568-7257-B549-9333-9118408E501B}" type="datetimeFigureOut">
              <a:t>12/2/2017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89FB0DB-6A90-BF49-9B69-BF7194B03079}" type="slidenum">
              <a:t>‹#›</a:t>
            </a:fld>
            <a:endParaRPr lang="en-US"/>
          </a:p>
        </p:txBody>
      </p:sp>
    </p:spTree>
    <p:extLst>
      <p:ext uri="{BB962C8B-B14F-4D97-AF65-F5344CB8AC3E}">
        <p14:creationId xmlns:p14="http://schemas.microsoft.com/office/powerpoint/2010/main" val="42701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4EC62420-BEC6-46CB-B709-40E4708D2EF7}" type="datetimeFigureOut">
              <a:rPr lang="en-US"/>
              <a:pPr>
                <a:defRPr/>
              </a:pPr>
              <a:t>12/2/2017</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FD86E2F4-C4BE-4C16-B812-904B766BDF81}" type="slidenum">
              <a:rPr lang="en-US"/>
              <a:pPr>
                <a:defRPr/>
              </a:pPr>
              <a:t>‹#›</a:t>
            </a:fld>
            <a:endParaRPr lang="en-US" dirty="0"/>
          </a:p>
        </p:txBody>
      </p:sp>
    </p:spTree>
    <p:extLst>
      <p:ext uri="{BB962C8B-B14F-4D97-AF65-F5344CB8AC3E}">
        <p14:creationId xmlns:p14="http://schemas.microsoft.com/office/powerpoint/2010/main" val="3513074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3" name="Rectangle 12"/>
          <p:cNvSpPr/>
          <p:nvPr userDrawn="1"/>
        </p:nvSpPr>
        <p:spPr bwMode="auto">
          <a:xfrm>
            <a:off x="0" y="3339115"/>
            <a:ext cx="9144000" cy="1804385"/>
          </a:xfrm>
          <a:prstGeom prst="rect">
            <a:avLst/>
          </a:prstGeom>
          <a:solidFill>
            <a:schemeClr val="bg1">
              <a:lumMod val="85000"/>
            </a:schemeClr>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chemeClr val="bg1"/>
              </a:solidFill>
            </a:endParaRPr>
          </a:p>
        </p:txBody>
      </p:sp>
      <p:sp>
        <p:nvSpPr>
          <p:cNvPr id="555016" name="Rectangle 8"/>
          <p:cNvSpPr>
            <a:spLocks noGrp="1" noChangeArrowheads="1"/>
          </p:cNvSpPr>
          <p:nvPr>
            <p:ph type="ctrTitle" sz="quarter"/>
          </p:nvPr>
        </p:nvSpPr>
        <p:spPr>
          <a:xfrm>
            <a:off x="310895" y="1635692"/>
            <a:ext cx="8503920" cy="571500"/>
          </a:xfrm>
        </p:spPr>
        <p:txBody>
          <a:bodyPr anchor="b" anchorCtr="0"/>
          <a:lstStyle>
            <a:lvl1pPr algn="l">
              <a:defRPr sz="3400" b="1" i="0">
                <a:solidFill>
                  <a:srgbClr val="004B98"/>
                </a:solidFill>
                <a:latin typeface="Arial"/>
                <a:cs typeface="Arial"/>
              </a:defRPr>
            </a:lvl1pPr>
          </a:lstStyle>
          <a:p>
            <a:r>
              <a:rPr lang="en-US" smtClean="0"/>
              <a:t>Click to edit Master title style</a:t>
            </a:r>
            <a:endParaRPr lang="en-US" dirty="0"/>
          </a:p>
        </p:txBody>
      </p:sp>
      <p:sp>
        <p:nvSpPr>
          <p:cNvPr id="555017" name="Rectangle 9"/>
          <p:cNvSpPr>
            <a:spLocks noGrp="1" noChangeArrowheads="1"/>
          </p:cNvSpPr>
          <p:nvPr>
            <p:ph type="subTitle" sz="quarter" idx="1"/>
          </p:nvPr>
        </p:nvSpPr>
        <p:spPr>
          <a:xfrm>
            <a:off x="310896" y="2150042"/>
            <a:ext cx="8503920" cy="342900"/>
          </a:xfrm>
        </p:spPr>
        <p:txBody>
          <a:bodyPr anchor="t" anchorCtr="0"/>
          <a:lstStyle>
            <a:lvl1pPr marL="0" indent="0" algn="l">
              <a:lnSpc>
                <a:spcPct val="100000"/>
              </a:lnSpc>
              <a:spcBef>
                <a:spcPts val="400"/>
              </a:spcBef>
              <a:buFontTx/>
              <a:buNone/>
              <a:defRPr sz="2200" b="0">
                <a:solidFill>
                  <a:srgbClr val="333333"/>
                </a:solidFill>
                <a:latin typeface="Arial"/>
                <a:cs typeface="Arial"/>
              </a:defRPr>
            </a:lvl1pPr>
          </a:lstStyle>
          <a:p>
            <a:r>
              <a:rPr lang="en-US" smtClean="0"/>
              <a:t>Click to edit Master subtitle style</a:t>
            </a:r>
            <a:endParaRPr lang="en-US" dirty="0"/>
          </a:p>
        </p:txBody>
      </p:sp>
      <p:sp>
        <p:nvSpPr>
          <p:cNvPr id="7" name="Text Placeholder 6"/>
          <p:cNvSpPr>
            <a:spLocks noGrp="1"/>
          </p:cNvSpPr>
          <p:nvPr>
            <p:ph type="body" sz="quarter" idx="10"/>
          </p:nvPr>
        </p:nvSpPr>
        <p:spPr>
          <a:xfrm>
            <a:off x="310897" y="4447233"/>
            <a:ext cx="4188853" cy="457200"/>
          </a:xfrm>
        </p:spPr>
        <p:txBody>
          <a:bodyPr bIns="0" anchor="b" anchorCtr="0"/>
          <a:lstStyle>
            <a:lvl1pPr marL="0" indent="0" algn="l">
              <a:lnSpc>
                <a:spcPct val="90000"/>
              </a:lnSpc>
              <a:spcBef>
                <a:spcPts val="0"/>
              </a:spcBef>
              <a:buNone/>
              <a:defRPr sz="1600">
                <a:solidFill>
                  <a:schemeClr val="tx1"/>
                </a:solidFill>
                <a:latin typeface="Arial"/>
                <a:cs typeface="Arial"/>
              </a:defRPr>
            </a:lvl1pPr>
          </a:lstStyle>
          <a:p>
            <a:pPr lvl="0"/>
            <a:r>
              <a:rPr lang="en-US" smtClean="0"/>
              <a:t>Edit Master text styles</a:t>
            </a:r>
          </a:p>
        </p:txBody>
      </p:sp>
      <p:sp>
        <p:nvSpPr>
          <p:cNvPr id="8" name="Rectangle 7"/>
          <p:cNvSpPr/>
          <p:nvPr userDrawn="1"/>
        </p:nvSpPr>
        <p:spPr>
          <a:xfrm>
            <a:off x="4242816" y="4741776"/>
            <a:ext cx="4572000" cy="230832"/>
          </a:xfrm>
          <a:prstGeom prst="rect">
            <a:avLst/>
          </a:prstGeom>
        </p:spPr>
        <p:txBody>
          <a:bodyPr rIns="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chemeClr val="tx1"/>
                </a:solidFill>
                <a:effectLst/>
                <a:uLnTx/>
                <a:uFillTx/>
                <a:latin typeface="Arial"/>
                <a:cs typeface="Arial"/>
              </a:rPr>
              <a:t>© 2017 Aavisek Choudhury. Whyazure.in</a:t>
            </a:r>
            <a:endParaRPr kumimoji="0" lang="en-US" sz="900" b="1" i="0" u="none" strike="noStrike" kern="0" cap="none" spc="0" normalizeH="0" baseline="0" noProof="0" dirty="0" smtClean="0">
              <a:ln>
                <a:noFill/>
              </a:ln>
              <a:solidFill>
                <a:schemeClr val="tx1"/>
              </a:solidFill>
              <a:effectLst/>
              <a:uLnTx/>
              <a:uFillTx/>
              <a:latin typeface="Arial"/>
              <a:cs typeface="Arial"/>
            </a:endParaRPr>
          </a:p>
        </p:txBody>
      </p:sp>
      <p:sp>
        <p:nvSpPr>
          <p:cNvPr id="5" name="Text Placeholder 4"/>
          <p:cNvSpPr>
            <a:spLocks noGrp="1"/>
          </p:cNvSpPr>
          <p:nvPr>
            <p:ph type="body" sz="quarter" idx="12"/>
          </p:nvPr>
        </p:nvSpPr>
        <p:spPr>
          <a:xfrm>
            <a:off x="310896" y="3600450"/>
            <a:ext cx="8503920" cy="800100"/>
          </a:xfrm>
        </p:spPr>
        <p:txBody>
          <a:bodyPr/>
          <a:lstStyle>
            <a:lvl1pPr marL="0" indent="0">
              <a:buFontTx/>
              <a:buNone/>
              <a:defRPr sz="2200">
                <a:solidFill>
                  <a:schemeClr val="tx1"/>
                </a:solidFill>
                <a:latin typeface="Arial"/>
                <a:cs typeface="Arial"/>
              </a:defRPr>
            </a:lvl1pPr>
          </a:lstStyle>
          <a:p>
            <a:pPr lvl="0"/>
            <a:r>
              <a:rPr lang="en-US" smtClean="0"/>
              <a:t>Edit Master text styles</a:t>
            </a:r>
          </a:p>
        </p:txBody>
      </p:sp>
      <p:cxnSp>
        <p:nvCxnSpPr>
          <p:cNvPr id="11" name="Straight Connector 10"/>
          <p:cNvCxnSpPr/>
          <p:nvPr userDrawn="1"/>
        </p:nvCxnSpPr>
        <p:spPr bwMode="auto">
          <a:xfrm>
            <a:off x="0" y="800100"/>
            <a:ext cx="9144000" cy="1191"/>
          </a:xfrm>
          <a:prstGeom prst="line">
            <a:avLst/>
          </a:prstGeom>
          <a:solidFill>
            <a:schemeClr val="accent2"/>
          </a:solidFill>
          <a:ln w="57150" cap="sq" cmpd="sng" algn="ctr">
            <a:solidFill>
              <a:srgbClr val="004B98"/>
            </a:solidFill>
            <a:prstDash val="solid"/>
            <a:round/>
            <a:headEnd type="none" w="med" len="med"/>
            <a:tailEnd type="none" w="med" len="med"/>
          </a:ln>
          <a:effectLst/>
        </p:spPr>
      </p:cxnSp>
      <p:cxnSp>
        <p:nvCxnSpPr>
          <p:cNvPr id="15" name="Straight Connector 14"/>
          <p:cNvCxnSpPr/>
          <p:nvPr userDrawn="1"/>
        </p:nvCxnSpPr>
        <p:spPr bwMode="auto">
          <a:xfrm>
            <a:off x="1" y="3291357"/>
            <a:ext cx="9143999" cy="1191"/>
          </a:xfrm>
          <a:prstGeom prst="line">
            <a:avLst/>
          </a:prstGeom>
          <a:solidFill>
            <a:schemeClr val="accent2"/>
          </a:solidFill>
          <a:ln w="57150" cap="sq"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097205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0" y="804672"/>
            <a:ext cx="9144000" cy="3904488"/>
          </a:xfrm>
        </p:spPr>
        <p:txBody>
          <a:bodyPr/>
          <a:lstStyle>
            <a:lvl1pPr marL="0" indent="0">
              <a:spcBef>
                <a:spcPts val="1000"/>
              </a:spcBef>
              <a:buFontTx/>
              <a:buNone/>
              <a:defRPr sz="2000"/>
            </a:lvl1pPr>
            <a:lvl2pPr>
              <a:spcBef>
                <a:spcPts val="500"/>
              </a:spcBef>
              <a:defRPr sz="1800"/>
            </a:lvl2pPr>
            <a:lvl3pPr>
              <a:spcBef>
                <a:spcPts val="500"/>
              </a:spcBef>
              <a:defRPr sz="1600"/>
            </a:lvl3pPr>
            <a:lvl4pPr>
              <a:spcBef>
                <a:spcPts val="500"/>
              </a:spcBef>
              <a:defRPr sz="1400"/>
            </a:lvl4pPr>
            <a:lvl5pPr>
              <a:spcBef>
                <a:spcPts val="500"/>
              </a:spcBef>
              <a:defRPr sz="1400"/>
            </a:lvl5pPr>
            <a:lvl6pPr>
              <a:defRPr sz="1800"/>
            </a:lvl6pPr>
            <a:lvl7pPr>
              <a:defRPr sz="1800"/>
            </a:lvl7pPr>
            <a:lvl8pPr>
              <a:defRPr sz="1800"/>
            </a:lvl8pPr>
            <a:lvl9pPr>
              <a:defRPr sz="1800"/>
            </a:lvl9pPr>
          </a:lstStyle>
          <a:p>
            <a:pPr lvl="0"/>
            <a:r>
              <a:rPr lang="en-US" smtClean="0"/>
              <a:t>Edit Master text styles</a:t>
            </a:r>
          </a:p>
        </p:txBody>
      </p:sp>
      <p:cxnSp>
        <p:nvCxnSpPr>
          <p:cNvPr id="13" name="Straight Connector 12"/>
          <p:cNvCxnSpPr/>
          <p:nvPr userDrawn="1"/>
        </p:nvCxnSpPr>
        <p:spPr bwMode="auto">
          <a:xfrm>
            <a:off x="0" y="800100"/>
            <a:ext cx="9144000" cy="1191"/>
          </a:xfrm>
          <a:prstGeom prst="line">
            <a:avLst/>
          </a:prstGeom>
          <a:solidFill>
            <a:schemeClr val="accent2"/>
          </a:solidFill>
          <a:ln w="19050" cap="sq" cmpd="sng" algn="ctr">
            <a:solidFill>
              <a:srgbClr val="004B98"/>
            </a:solidFill>
            <a:prstDash val="solid"/>
            <a:round/>
            <a:headEnd type="none" w="med" len="med"/>
            <a:tailEnd type="none" w="med" len="med"/>
          </a:ln>
          <a:effectLst/>
        </p:spPr>
      </p:cxnSp>
      <p:sp>
        <p:nvSpPr>
          <p:cNvPr id="10" name="Title 1"/>
          <p:cNvSpPr>
            <a:spLocks noGrp="1"/>
          </p:cNvSpPr>
          <p:nvPr>
            <p:ph type="title"/>
          </p:nvPr>
        </p:nvSpPr>
        <p:spPr>
          <a:xfrm>
            <a:off x="310896" y="0"/>
            <a:ext cx="8503920" cy="795338"/>
          </a:xfrm>
        </p:spPr>
        <p:txBody>
          <a:bodyPr/>
          <a:lstStyle>
            <a:lvl1pPr>
              <a:defRPr>
                <a:solidFill>
                  <a:srgbClr val="004B98"/>
                </a:solidFill>
              </a:defRPr>
            </a:lvl1pPr>
          </a:lstStyle>
          <a:p>
            <a:r>
              <a:rPr lang="en-US" smtClean="0"/>
              <a:t>Click to edit Master title style</a:t>
            </a:r>
            <a:endParaRPr lang="en-US" dirty="0"/>
          </a:p>
        </p:txBody>
      </p:sp>
      <p:sp>
        <p:nvSpPr>
          <p:cNvPr id="12" name="Rectangle 11"/>
          <p:cNvSpPr/>
          <p:nvPr userDrawn="1"/>
        </p:nvSpPr>
        <p:spPr>
          <a:xfrm>
            <a:off x="3720533" y="4820151"/>
            <a:ext cx="4572000" cy="230832"/>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333333"/>
                </a:solidFill>
                <a:effectLst/>
                <a:uLnTx/>
                <a:uFillTx/>
                <a:latin typeface="Arial"/>
                <a:cs typeface="Arial"/>
              </a:rPr>
              <a:t>© 2017 Unisys Corporation. All rights reserved. </a:t>
            </a:r>
            <a:r>
              <a:rPr kumimoji="0" lang="en-US" sz="900" b="1" i="0" u="none" strike="noStrike" kern="0" cap="none" spc="0" normalizeH="0" baseline="0" noProof="0" dirty="0" smtClean="0">
                <a:ln>
                  <a:noFill/>
                </a:ln>
                <a:solidFill>
                  <a:srgbClr val="333333"/>
                </a:solidFill>
                <a:effectLst/>
                <a:uLnTx/>
                <a:uFillTx/>
                <a:latin typeface="Arial"/>
                <a:cs typeface="Arial"/>
              </a:rPr>
              <a:t>FOR INTERNAL USE ONLY.</a:t>
            </a:r>
          </a:p>
        </p:txBody>
      </p:sp>
      <p:sp>
        <p:nvSpPr>
          <p:cNvPr id="14" name="Rectangle 13"/>
          <p:cNvSpPr/>
          <p:nvPr userDrawn="1"/>
        </p:nvSpPr>
        <p:spPr bwMode="auto">
          <a:xfrm>
            <a:off x="8517276" y="4710489"/>
            <a:ext cx="626724" cy="433011"/>
          </a:xfrm>
          <a:prstGeom prst="rect">
            <a:avLst/>
          </a:prstGeom>
          <a:solidFill>
            <a:schemeClr val="bg2"/>
          </a:solidFill>
          <a:ln>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lvl="0" indent="0" algn="ctr" fontAlgn="auto">
              <a:lnSpc>
                <a:spcPct val="100000"/>
              </a:lnSpc>
              <a:spcBef>
                <a:spcPts val="0"/>
              </a:spcBef>
              <a:spcAft>
                <a:spcPts val="0"/>
              </a:spcAft>
              <a:buClrTx/>
              <a:buSzTx/>
              <a:buFontTx/>
              <a:buNone/>
              <a:tabLst/>
            </a:pPr>
            <a:fld id="{615657DD-24B7-4628-B5DA-698972284F41}" type="slidenum">
              <a:rPr kumimoji="0" lang="en-US" sz="1050" b="0" i="0" u="none" strike="noStrike" kern="0" cap="none" spc="0" normalizeH="0" baseline="0" noProof="0">
                <a:ln>
                  <a:noFill/>
                </a:ln>
                <a:solidFill>
                  <a:srgbClr val="FFFFFF"/>
                </a:solidFill>
                <a:effectLst/>
                <a:uLnTx/>
                <a:uFillTx/>
                <a:latin typeface="Arial"/>
                <a:cs typeface="Arial"/>
              </a:rPr>
              <a:pPr marR="0" lvl="0" indent="0" algn="ctr" fontAlgn="auto">
                <a:lnSpc>
                  <a:spcPct val="100000"/>
                </a:lnSpc>
                <a:spcBef>
                  <a:spcPts val="0"/>
                </a:spcBef>
                <a:spcAft>
                  <a:spcPts val="0"/>
                </a:spcAft>
                <a:buClrTx/>
                <a:buSzTx/>
                <a:buFontTx/>
                <a:buNone/>
                <a:tabLst/>
              </a:pPr>
              <a:t>‹#›</a:t>
            </a:fld>
            <a:endParaRPr kumimoji="0" lang="en-US" sz="1050" b="0" i="0" u="none" strike="noStrike" kern="0" cap="none" spc="0" normalizeH="0" baseline="0" noProof="0" dirty="0">
              <a:ln>
                <a:noFill/>
              </a:ln>
              <a:solidFill>
                <a:srgbClr val="FFFFFF"/>
              </a:solidFill>
              <a:effectLst/>
              <a:uLnTx/>
              <a:uFillTx/>
              <a:latin typeface="Arial"/>
              <a:cs typeface="Arial"/>
            </a:endParaRPr>
          </a:p>
        </p:txBody>
      </p:sp>
      <p:cxnSp>
        <p:nvCxnSpPr>
          <p:cNvPr id="18" name="Straight Connector 17"/>
          <p:cNvCxnSpPr/>
          <p:nvPr userDrawn="1"/>
        </p:nvCxnSpPr>
        <p:spPr bwMode="auto">
          <a:xfrm>
            <a:off x="0" y="4711673"/>
            <a:ext cx="9144000" cy="0"/>
          </a:xfrm>
          <a:prstGeom prst="line">
            <a:avLst/>
          </a:prstGeom>
          <a:solidFill>
            <a:schemeClr val="accent2"/>
          </a:solidFill>
          <a:ln w="19050" cap="sq" cmpd="sng" algn="ctr">
            <a:solidFill>
              <a:srgbClr val="004B98"/>
            </a:solidFill>
            <a:prstDash val="solid"/>
            <a:round/>
            <a:headEnd type="none" w="med" len="med"/>
            <a:tailEnd type="none" w="med" len="med"/>
          </a:ln>
          <a:effec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323" y="4699305"/>
            <a:ext cx="1875058" cy="537556"/>
          </a:xfrm>
          <a:prstGeom prst="rect">
            <a:avLst/>
          </a:prstGeom>
        </p:spPr>
      </p:pic>
    </p:spTree>
    <p:extLst>
      <p:ext uri="{BB962C8B-B14F-4D97-AF65-F5344CB8AC3E}">
        <p14:creationId xmlns:p14="http://schemas.microsoft.com/office/powerpoint/2010/main" val="1007709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0896" y="0"/>
            <a:ext cx="8503920" cy="795338"/>
          </a:xfrm>
        </p:spPr>
        <p:txBody>
          <a:bodyPr/>
          <a:lstStyle>
            <a:lvl1pPr>
              <a:defRPr>
                <a:solidFill>
                  <a:srgbClr val="004B98"/>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280723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_footer">
    <p:spTree>
      <p:nvGrpSpPr>
        <p:cNvPr id="1" name=""/>
        <p:cNvGrpSpPr/>
        <p:nvPr/>
      </p:nvGrpSpPr>
      <p:grpSpPr>
        <a:xfrm>
          <a:off x="0" y="0"/>
          <a:ext cx="0" cy="0"/>
          <a:chOff x="0" y="0"/>
          <a:chExt cx="0" cy="0"/>
        </a:xfrm>
      </p:grpSpPr>
      <p:sp>
        <p:nvSpPr>
          <p:cNvPr id="2" name="Rectangle 1"/>
          <p:cNvSpPr/>
          <p:nvPr userDrawn="1"/>
        </p:nvSpPr>
        <p:spPr bwMode="auto">
          <a:xfrm>
            <a:off x="0" y="0"/>
            <a:ext cx="9144000" cy="996856"/>
          </a:xfrm>
          <a:prstGeom prst="rect">
            <a:avLst/>
          </a:prstGeom>
          <a:solidFill>
            <a:schemeClr val="bg1"/>
          </a:solidFill>
          <a:ln>
            <a:noFill/>
            <a:headEnd/>
            <a:tailEnd/>
          </a:ln>
          <a:effectLst/>
        </p:spPr>
        <p:style>
          <a:lnRef idx="1">
            <a:schemeClr val="dk1"/>
          </a:lnRef>
          <a:fillRef idx="3">
            <a:schemeClr val="dk1"/>
          </a:fillRef>
          <a:effectRef idx="2">
            <a:schemeClr val="dk1"/>
          </a:effectRef>
          <a:fontRef idx="minor">
            <a:schemeClr val="lt1"/>
          </a:fontRef>
        </p:style>
        <p:txBody>
          <a:bodyPr wrap="none" rtlCol="0" anchor="ctr"/>
          <a:lstStyle/>
          <a:p>
            <a:pPr algn="ctr"/>
            <a:endParaRPr lang="en-US" b="1" dirty="0">
              <a:solidFill>
                <a:schemeClr val="bg1"/>
              </a:solidFill>
            </a:endParaRPr>
          </a:p>
        </p:txBody>
      </p:sp>
    </p:spTree>
    <p:extLst>
      <p:ext uri="{BB962C8B-B14F-4D97-AF65-F5344CB8AC3E}">
        <p14:creationId xmlns:p14="http://schemas.microsoft.com/office/powerpoint/2010/main" val="813786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p:cNvSpPr/>
          <p:nvPr userDrawn="1"/>
        </p:nvSpPr>
        <p:spPr bwMode="auto">
          <a:xfrm>
            <a:off x="0" y="0"/>
            <a:ext cx="9144000" cy="996856"/>
          </a:xfrm>
          <a:prstGeom prst="rect">
            <a:avLst/>
          </a:prstGeom>
          <a:solidFill>
            <a:schemeClr val="bg1"/>
          </a:solidFill>
          <a:ln>
            <a:noFill/>
            <a:headEnd/>
            <a:tailEnd/>
          </a:ln>
          <a:effectLst/>
        </p:spPr>
        <p:style>
          <a:lnRef idx="1">
            <a:schemeClr val="dk1"/>
          </a:lnRef>
          <a:fillRef idx="3">
            <a:schemeClr val="dk1"/>
          </a:fillRef>
          <a:effectRef idx="2">
            <a:schemeClr val="dk1"/>
          </a:effectRef>
          <a:fontRef idx="minor">
            <a:schemeClr val="lt1"/>
          </a:fontRef>
        </p:style>
        <p:txBody>
          <a:bodyPr wrap="none" rtlCol="0" anchor="ctr"/>
          <a:lstStyle/>
          <a:p>
            <a:pPr algn="ctr"/>
            <a:endParaRPr lang="en-US" b="1" dirty="0">
              <a:solidFill>
                <a:schemeClr val="bg1"/>
              </a:solidFill>
            </a:endParaRPr>
          </a:p>
        </p:txBody>
      </p:sp>
      <p:sp>
        <p:nvSpPr>
          <p:cNvPr id="3" name="Rectangle 2"/>
          <p:cNvSpPr/>
          <p:nvPr userDrawn="1"/>
        </p:nvSpPr>
        <p:spPr bwMode="auto">
          <a:xfrm>
            <a:off x="0" y="0"/>
            <a:ext cx="9144000" cy="996856"/>
          </a:xfrm>
          <a:prstGeom prst="rect">
            <a:avLst/>
          </a:prstGeom>
          <a:solidFill>
            <a:schemeClr val="bg1"/>
          </a:solidFill>
          <a:ln>
            <a:noFill/>
            <a:headEnd/>
            <a:tailEnd/>
          </a:ln>
          <a:effectLst/>
        </p:spPr>
        <p:style>
          <a:lnRef idx="1">
            <a:schemeClr val="dk1"/>
          </a:lnRef>
          <a:fillRef idx="3">
            <a:schemeClr val="dk1"/>
          </a:fillRef>
          <a:effectRef idx="2">
            <a:schemeClr val="dk1"/>
          </a:effectRef>
          <a:fontRef idx="minor">
            <a:schemeClr val="lt1"/>
          </a:fontRef>
        </p:style>
        <p:txBody>
          <a:bodyPr wrap="none" rtlCol="0" anchor="ctr"/>
          <a:lstStyle/>
          <a:p>
            <a:pPr algn="ctr"/>
            <a:endParaRPr lang="en-US" b="1" dirty="0">
              <a:solidFill>
                <a:schemeClr val="bg1"/>
              </a:solidFill>
            </a:endParaRPr>
          </a:p>
        </p:txBody>
      </p:sp>
      <p:cxnSp>
        <p:nvCxnSpPr>
          <p:cNvPr id="5" name="Straight Connector 4"/>
          <p:cNvCxnSpPr/>
          <p:nvPr userDrawn="1"/>
        </p:nvCxnSpPr>
        <p:spPr bwMode="auto">
          <a:xfrm>
            <a:off x="0" y="800100"/>
            <a:ext cx="9144000" cy="1191"/>
          </a:xfrm>
          <a:prstGeom prst="line">
            <a:avLst/>
          </a:prstGeom>
          <a:solidFill>
            <a:schemeClr val="accent2"/>
          </a:solidFill>
          <a:ln w="57150" cap="sq" cmpd="sng" algn="ctr">
            <a:solidFill>
              <a:schemeClr val="bg2"/>
            </a:solidFill>
            <a:prstDash val="solid"/>
            <a:round/>
            <a:headEnd type="none" w="med" len="med"/>
            <a:tailEnd type="none" w="med" len="med"/>
          </a:ln>
          <a:effectLst/>
        </p:spPr>
      </p:cxnSp>
      <p:cxnSp>
        <p:nvCxnSpPr>
          <p:cNvPr id="6" name="Straight Connector 5"/>
          <p:cNvCxnSpPr/>
          <p:nvPr userDrawn="1"/>
        </p:nvCxnSpPr>
        <p:spPr bwMode="auto">
          <a:xfrm>
            <a:off x="1" y="3291357"/>
            <a:ext cx="9143999" cy="1191"/>
          </a:xfrm>
          <a:prstGeom prst="line">
            <a:avLst/>
          </a:prstGeom>
          <a:solidFill>
            <a:schemeClr val="accent2"/>
          </a:solidFill>
          <a:ln w="57150" cap="sq"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3098633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55016" name="Rectangle 8"/>
          <p:cNvSpPr>
            <a:spLocks noGrp="1" noChangeArrowheads="1"/>
          </p:cNvSpPr>
          <p:nvPr>
            <p:ph type="ctrTitle" sz="quarter"/>
          </p:nvPr>
        </p:nvSpPr>
        <p:spPr>
          <a:xfrm>
            <a:off x="310895" y="1183965"/>
            <a:ext cx="8503920" cy="914400"/>
          </a:xfrm>
        </p:spPr>
        <p:txBody>
          <a:bodyPr anchor="b" anchorCtr="0"/>
          <a:lstStyle>
            <a:lvl1pPr algn="ctr">
              <a:lnSpc>
                <a:spcPct val="90000"/>
              </a:lnSpc>
              <a:defRPr sz="3400" b="1" i="0">
                <a:solidFill>
                  <a:schemeClr val="bg2"/>
                </a:solidFill>
                <a:latin typeface="Arial"/>
                <a:cs typeface="Arial"/>
              </a:defRPr>
            </a:lvl1pPr>
          </a:lstStyle>
          <a:p>
            <a:r>
              <a:rPr lang="en-US" smtClean="0"/>
              <a:t>Click to edit Master title style</a:t>
            </a:r>
            <a:endParaRPr lang="en-US" dirty="0"/>
          </a:p>
        </p:txBody>
      </p:sp>
      <p:sp>
        <p:nvSpPr>
          <p:cNvPr id="555017" name="Rectangle 9"/>
          <p:cNvSpPr>
            <a:spLocks noGrp="1" noChangeArrowheads="1"/>
          </p:cNvSpPr>
          <p:nvPr>
            <p:ph type="subTitle" sz="quarter" idx="1"/>
          </p:nvPr>
        </p:nvSpPr>
        <p:spPr>
          <a:xfrm>
            <a:off x="310896" y="2041215"/>
            <a:ext cx="8503920" cy="857250"/>
          </a:xfrm>
        </p:spPr>
        <p:txBody>
          <a:bodyPr anchor="t" anchorCtr="0"/>
          <a:lstStyle>
            <a:lvl1pPr marL="0" indent="0" algn="ctr">
              <a:lnSpc>
                <a:spcPct val="100000"/>
              </a:lnSpc>
              <a:spcBef>
                <a:spcPts val="400"/>
              </a:spcBef>
              <a:buFontTx/>
              <a:buNone/>
              <a:defRPr sz="2400" b="0">
                <a:solidFill>
                  <a:schemeClr val="tx1"/>
                </a:solidFill>
                <a:latin typeface="Arial"/>
                <a:cs typeface="Arial"/>
              </a:defRPr>
            </a:lvl1pPr>
          </a:lstStyle>
          <a:p>
            <a:r>
              <a:rPr lang="en-US" smtClean="0"/>
              <a:t>Click to edit Master subtitle style</a:t>
            </a:r>
            <a:endParaRPr lang="en-US" dirty="0"/>
          </a:p>
        </p:txBody>
      </p:sp>
      <p:sp>
        <p:nvSpPr>
          <p:cNvPr id="8" name="Rectangle 7"/>
          <p:cNvSpPr/>
          <p:nvPr userDrawn="1"/>
        </p:nvSpPr>
        <p:spPr>
          <a:xfrm>
            <a:off x="4242815" y="4741776"/>
            <a:ext cx="4572000" cy="230832"/>
          </a:xfrm>
          <a:prstGeom prst="rect">
            <a:avLst/>
          </a:prstGeom>
        </p:spPr>
        <p:txBody>
          <a:bodyPr lIns="0" rIns="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333333"/>
                </a:solidFill>
                <a:effectLst/>
                <a:uLnTx/>
                <a:uFillTx/>
                <a:latin typeface="Arial"/>
                <a:cs typeface="Arial"/>
              </a:rPr>
              <a:t>© 2017 Unisys Corporation. All rights reserved. </a:t>
            </a:r>
            <a:r>
              <a:rPr kumimoji="0" lang="en-US" sz="900" b="1" i="0" u="none" strike="noStrike" kern="0" cap="none" spc="0" normalizeH="0" baseline="0" noProof="0" dirty="0" smtClean="0">
                <a:ln>
                  <a:noFill/>
                </a:ln>
                <a:solidFill>
                  <a:srgbClr val="333333"/>
                </a:solidFill>
                <a:effectLst/>
                <a:uLnTx/>
                <a:uFillTx/>
                <a:latin typeface="Arial"/>
                <a:cs typeface="Arial"/>
              </a:rPr>
              <a:t>FOR INTERNAL USE ONLY.</a:t>
            </a:r>
          </a:p>
        </p:txBody>
      </p:sp>
      <p:cxnSp>
        <p:nvCxnSpPr>
          <p:cNvPr id="11" name="Straight Connector 10"/>
          <p:cNvCxnSpPr/>
          <p:nvPr userDrawn="1"/>
        </p:nvCxnSpPr>
        <p:spPr bwMode="auto">
          <a:xfrm>
            <a:off x="0" y="800100"/>
            <a:ext cx="9144000" cy="1191"/>
          </a:xfrm>
          <a:prstGeom prst="line">
            <a:avLst/>
          </a:prstGeom>
          <a:solidFill>
            <a:schemeClr val="accent2"/>
          </a:solidFill>
          <a:ln w="57150" cap="sq" cmpd="sng" algn="ctr">
            <a:solidFill>
              <a:srgbClr val="004B98"/>
            </a:solidFill>
            <a:prstDash val="solid"/>
            <a:round/>
            <a:headEnd type="none" w="med" len="med"/>
            <a:tailEnd type="none" w="med" len="med"/>
          </a:ln>
          <a:effectLst/>
        </p:spPr>
      </p:cxnSp>
      <p:cxnSp>
        <p:nvCxnSpPr>
          <p:cNvPr id="14" name="Straight Connector 13"/>
          <p:cNvCxnSpPr/>
          <p:nvPr userDrawn="1"/>
        </p:nvCxnSpPr>
        <p:spPr bwMode="auto">
          <a:xfrm>
            <a:off x="1" y="3291357"/>
            <a:ext cx="9143999" cy="1191"/>
          </a:xfrm>
          <a:prstGeom prst="line">
            <a:avLst/>
          </a:prstGeom>
          <a:solidFill>
            <a:schemeClr val="accent2"/>
          </a:solidFill>
          <a:ln w="57150" cap="sq"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8982047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0896" y="1"/>
            <a:ext cx="8503920" cy="795869"/>
          </a:xfrm>
        </p:spPr>
        <p:txBody>
          <a:bodyPr/>
          <a:lstStyle>
            <a:lvl1pPr>
              <a:defRPr>
                <a:solidFill>
                  <a:srgbClr val="004B98"/>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10896" y="1028700"/>
            <a:ext cx="8503920" cy="352044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041240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_Subhead">
    <p:spTree>
      <p:nvGrpSpPr>
        <p:cNvPr id="1" name=""/>
        <p:cNvGrpSpPr/>
        <p:nvPr/>
      </p:nvGrpSpPr>
      <p:grpSpPr>
        <a:xfrm>
          <a:off x="0" y="0"/>
          <a:ext cx="0" cy="0"/>
          <a:chOff x="0" y="0"/>
          <a:chExt cx="0" cy="0"/>
        </a:xfrm>
      </p:grpSpPr>
      <p:sp>
        <p:nvSpPr>
          <p:cNvPr id="2" name="Title 1"/>
          <p:cNvSpPr>
            <a:spLocks noGrp="1"/>
          </p:cNvSpPr>
          <p:nvPr>
            <p:ph type="title"/>
          </p:nvPr>
        </p:nvSpPr>
        <p:spPr>
          <a:xfrm>
            <a:off x="310896" y="1"/>
            <a:ext cx="8503920" cy="795869"/>
          </a:xfrm>
        </p:spPr>
        <p:txBody>
          <a:bodyPr/>
          <a:lstStyle>
            <a:lvl1pPr>
              <a:defRPr>
                <a:solidFill>
                  <a:srgbClr val="004B98"/>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10896" y="1428750"/>
            <a:ext cx="8503920" cy="3104765"/>
          </a:xfrm>
        </p:spPr>
        <p:txBody>
          <a:bodyPr/>
          <a:lstStyle>
            <a:lvl1pPr>
              <a:buClr>
                <a:schemeClr val="bg2"/>
              </a:buClr>
              <a:defRPr/>
            </a:lvl1pPr>
            <a:lvl2pPr>
              <a:buClr>
                <a:schemeClr val="bg2"/>
              </a:buClr>
              <a:defRPr/>
            </a:lvl2pPr>
            <a:lvl3pPr>
              <a:buClr>
                <a:schemeClr val="bg2"/>
              </a:buClr>
              <a:defRPr/>
            </a:lvl3pPr>
            <a:lvl4pPr>
              <a:buClr>
                <a:schemeClr val="bg2"/>
              </a:buClr>
              <a:defRPr/>
            </a:lvl4pPr>
            <a:lvl5pPr>
              <a:buClr>
                <a:schemeClr val="bg2"/>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2"/>
          <p:cNvSpPr>
            <a:spLocks noGrp="1"/>
          </p:cNvSpPr>
          <p:nvPr>
            <p:ph type="body" idx="11"/>
          </p:nvPr>
        </p:nvSpPr>
        <p:spPr>
          <a:xfrm>
            <a:off x="310896" y="1028700"/>
            <a:ext cx="8503920" cy="371475"/>
          </a:xfrm>
        </p:spPr>
        <p:txBody>
          <a:bodyPr/>
          <a:lstStyle>
            <a:lvl1pPr marL="0" indent="0">
              <a:buNone/>
              <a:defRPr sz="24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Tree>
    <p:extLst>
      <p:ext uri="{BB962C8B-B14F-4D97-AF65-F5344CB8AC3E}">
        <p14:creationId xmlns:p14="http://schemas.microsoft.com/office/powerpoint/2010/main" val="7757499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Callout">
    <p:spTree>
      <p:nvGrpSpPr>
        <p:cNvPr id="1" name=""/>
        <p:cNvGrpSpPr/>
        <p:nvPr/>
      </p:nvGrpSpPr>
      <p:grpSpPr>
        <a:xfrm>
          <a:off x="0" y="0"/>
          <a:ext cx="0" cy="0"/>
          <a:chOff x="0" y="0"/>
          <a:chExt cx="0" cy="0"/>
        </a:xfrm>
      </p:grpSpPr>
      <p:sp>
        <p:nvSpPr>
          <p:cNvPr id="2" name="Title 1"/>
          <p:cNvSpPr>
            <a:spLocks noGrp="1"/>
          </p:cNvSpPr>
          <p:nvPr>
            <p:ph type="title"/>
          </p:nvPr>
        </p:nvSpPr>
        <p:spPr>
          <a:xfrm>
            <a:off x="310896" y="1"/>
            <a:ext cx="8503920" cy="795869"/>
          </a:xfrm>
        </p:spPr>
        <p:txBody>
          <a:bodyPr/>
          <a:lstStyle>
            <a:lvl1pPr>
              <a:defRPr>
                <a:solidFill>
                  <a:srgbClr val="004B98"/>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10896" y="1028699"/>
            <a:ext cx="8503920" cy="2679192"/>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3" name="Straight Connector 22"/>
          <p:cNvCxnSpPr/>
          <p:nvPr userDrawn="1"/>
        </p:nvCxnSpPr>
        <p:spPr bwMode="auto">
          <a:xfrm>
            <a:off x="0" y="800100"/>
            <a:ext cx="9144000" cy="1191"/>
          </a:xfrm>
          <a:prstGeom prst="line">
            <a:avLst/>
          </a:prstGeom>
          <a:solidFill>
            <a:schemeClr val="accent2"/>
          </a:solidFill>
          <a:ln w="19050" cap="sq" cmpd="sng" algn="ctr">
            <a:solidFill>
              <a:srgbClr val="004B98"/>
            </a:solidFill>
            <a:prstDash val="solid"/>
            <a:round/>
            <a:headEnd type="none" w="med" len="med"/>
            <a:tailEnd type="none" w="med" len="med"/>
          </a:ln>
          <a:effectLst/>
        </p:spPr>
      </p:cxnSp>
      <p:sp>
        <p:nvSpPr>
          <p:cNvPr id="27" name="Rectangle 26"/>
          <p:cNvSpPr/>
          <p:nvPr userDrawn="1"/>
        </p:nvSpPr>
        <p:spPr bwMode="auto">
          <a:xfrm>
            <a:off x="0" y="3881295"/>
            <a:ext cx="9144000" cy="797281"/>
          </a:xfrm>
          <a:prstGeom prst="rect">
            <a:avLst/>
          </a:prstGeom>
          <a:solidFill>
            <a:srgbClr val="666666"/>
          </a:solidFill>
          <a:ln>
            <a:noFill/>
            <a:headEnd/>
            <a:tailEnd/>
          </a:ln>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b="1" dirty="0">
              <a:solidFill>
                <a:schemeClr val="bg1"/>
              </a:solidFill>
            </a:endParaRPr>
          </a:p>
        </p:txBody>
      </p:sp>
      <p:sp>
        <p:nvSpPr>
          <p:cNvPr id="28" name="Text Placeholder 5"/>
          <p:cNvSpPr>
            <a:spLocks noGrp="1"/>
          </p:cNvSpPr>
          <p:nvPr>
            <p:ph type="body" sz="quarter" idx="10"/>
          </p:nvPr>
        </p:nvSpPr>
        <p:spPr>
          <a:xfrm>
            <a:off x="310896" y="4096309"/>
            <a:ext cx="8503920" cy="381000"/>
          </a:xfrm>
        </p:spPr>
        <p:txBody>
          <a:bodyPr/>
          <a:lstStyle>
            <a:lvl1pPr marL="0" indent="0" algn="l">
              <a:buNone/>
              <a:defRPr sz="2400" b="1">
                <a:solidFill>
                  <a:schemeClr val="bg1"/>
                </a:solidFill>
              </a:defRPr>
            </a:lvl1pPr>
          </a:lstStyle>
          <a:p>
            <a:pPr lvl="0"/>
            <a:r>
              <a:rPr lang="en-US" smtClean="0"/>
              <a:t>Edit Master text styles</a:t>
            </a:r>
          </a:p>
        </p:txBody>
      </p:sp>
      <p:sp>
        <p:nvSpPr>
          <p:cNvPr id="31" name="Rectangle 30"/>
          <p:cNvSpPr/>
          <p:nvPr userDrawn="1"/>
        </p:nvSpPr>
        <p:spPr>
          <a:xfrm>
            <a:off x="3720533" y="4820151"/>
            <a:ext cx="4572000" cy="230832"/>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333333"/>
                </a:solidFill>
                <a:effectLst/>
                <a:uLnTx/>
                <a:uFillTx/>
                <a:latin typeface="Arial"/>
                <a:cs typeface="Arial"/>
              </a:rPr>
              <a:t>© 2017 Unisys Corporation. All rights reserved. </a:t>
            </a:r>
            <a:r>
              <a:rPr kumimoji="0" lang="en-US" sz="900" b="1" i="0" u="none" strike="noStrike" kern="0" cap="none" spc="0" normalizeH="0" baseline="0" noProof="0" dirty="0" smtClean="0">
                <a:ln>
                  <a:noFill/>
                </a:ln>
                <a:solidFill>
                  <a:srgbClr val="333333"/>
                </a:solidFill>
                <a:effectLst/>
                <a:uLnTx/>
                <a:uFillTx/>
                <a:latin typeface="Arial"/>
                <a:cs typeface="Arial"/>
              </a:rPr>
              <a:t>FOR INTERNAL USE ONLY.</a:t>
            </a:r>
          </a:p>
        </p:txBody>
      </p:sp>
      <p:sp>
        <p:nvSpPr>
          <p:cNvPr id="32" name="Rectangle 31"/>
          <p:cNvSpPr/>
          <p:nvPr userDrawn="1"/>
        </p:nvSpPr>
        <p:spPr bwMode="auto">
          <a:xfrm>
            <a:off x="8517276" y="4710489"/>
            <a:ext cx="626724" cy="433011"/>
          </a:xfrm>
          <a:prstGeom prst="rect">
            <a:avLst/>
          </a:prstGeom>
          <a:solidFill>
            <a:schemeClr val="bg2"/>
          </a:solidFill>
          <a:ln>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lvl="0" indent="0" algn="ctr" fontAlgn="auto">
              <a:lnSpc>
                <a:spcPct val="100000"/>
              </a:lnSpc>
              <a:spcBef>
                <a:spcPts val="0"/>
              </a:spcBef>
              <a:spcAft>
                <a:spcPts val="0"/>
              </a:spcAft>
              <a:buClrTx/>
              <a:buSzTx/>
              <a:buFontTx/>
              <a:buNone/>
              <a:tabLst/>
            </a:pPr>
            <a:fld id="{615657DD-24B7-4628-B5DA-698972284F41}" type="slidenum">
              <a:rPr kumimoji="0" lang="en-US" sz="1050" b="0" i="0" u="none" strike="noStrike" kern="0" cap="none" spc="0" normalizeH="0" baseline="0" noProof="0">
                <a:ln>
                  <a:noFill/>
                </a:ln>
                <a:solidFill>
                  <a:srgbClr val="FFFFFF"/>
                </a:solidFill>
                <a:effectLst/>
                <a:uLnTx/>
                <a:uFillTx/>
                <a:latin typeface="Arial"/>
                <a:cs typeface="Arial"/>
              </a:rPr>
              <a:pPr marR="0" lvl="0" indent="0" algn="ctr" fontAlgn="auto">
                <a:lnSpc>
                  <a:spcPct val="100000"/>
                </a:lnSpc>
                <a:spcBef>
                  <a:spcPts val="0"/>
                </a:spcBef>
                <a:spcAft>
                  <a:spcPts val="0"/>
                </a:spcAft>
                <a:buClrTx/>
                <a:buSzTx/>
                <a:buFontTx/>
                <a:buNone/>
                <a:tabLst/>
              </a:pPr>
              <a:t>‹#›</a:t>
            </a:fld>
            <a:endParaRPr kumimoji="0" lang="en-US" sz="1050" b="0" i="0" u="none" strike="noStrike" kern="0" cap="none" spc="0" normalizeH="0" baseline="0" noProof="0" dirty="0">
              <a:ln>
                <a:noFill/>
              </a:ln>
              <a:solidFill>
                <a:srgbClr val="FFFFFF"/>
              </a:solidFill>
              <a:effectLst/>
              <a:uLnTx/>
              <a:uFillTx/>
              <a:latin typeface="Arial"/>
              <a:cs typeface="Arial"/>
            </a:endParaRPr>
          </a:p>
        </p:txBody>
      </p:sp>
      <p:cxnSp>
        <p:nvCxnSpPr>
          <p:cNvPr id="33" name="Straight Connector 32"/>
          <p:cNvCxnSpPr/>
          <p:nvPr userDrawn="1"/>
        </p:nvCxnSpPr>
        <p:spPr bwMode="auto">
          <a:xfrm>
            <a:off x="0" y="4711673"/>
            <a:ext cx="9144000" cy="0"/>
          </a:xfrm>
          <a:prstGeom prst="line">
            <a:avLst/>
          </a:prstGeom>
          <a:solidFill>
            <a:schemeClr val="accent2"/>
          </a:solidFill>
          <a:ln w="19050" cap="sq" cmpd="sng" algn="ctr">
            <a:solidFill>
              <a:srgbClr val="004B98"/>
            </a:solidFill>
            <a:prstDash val="solid"/>
            <a:round/>
            <a:headEnd type="none" w="med" len="med"/>
            <a:tailEnd type="none" w="med" len="med"/>
          </a:ln>
          <a:effec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323" y="4699305"/>
            <a:ext cx="1875058" cy="537556"/>
          </a:xfrm>
          <a:prstGeom prst="rect">
            <a:avLst/>
          </a:prstGeom>
        </p:spPr>
      </p:pic>
    </p:spTree>
    <p:extLst>
      <p:ext uri="{BB962C8B-B14F-4D97-AF65-F5344CB8AC3E}">
        <p14:creationId xmlns:p14="http://schemas.microsoft.com/office/powerpoint/2010/main" val="33690461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0896" y="1"/>
            <a:ext cx="8503920" cy="795869"/>
          </a:xfrm>
        </p:spPr>
        <p:txBody>
          <a:bodyPr/>
          <a:lstStyle/>
          <a:p>
            <a:r>
              <a:rPr lang="en-US" smtClean="0"/>
              <a:t>Click to edit Master title style</a:t>
            </a:r>
            <a:endParaRPr lang="en-US" dirty="0"/>
          </a:p>
        </p:txBody>
      </p:sp>
      <p:sp>
        <p:nvSpPr>
          <p:cNvPr id="7" name="Content Placeholder 2"/>
          <p:cNvSpPr>
            <a:spLocks noGrp="1"/>
          </p:cNvSpPr>
          <p:nvPr>
            <p:ph sz="half" idx="1"/>
          </p:nvPr>
        </p:nvSpPr>
        <p:spPr>
          <a:xfrm>
            <a:off x="310898" y="1028700"/>
            <a:ext cx="4114799" cy="3520440"/>
          </a:xfrm>
        </p:spPr>
        <p:txBody>
          <a:bodyPr/>
          <a:lstStyle>
            <a:lvl1pPr>
              <a:spcBef>
                <a:spcPts val="1000"/>
              </a:spcBef>
              <a:defRPr sz="2000"/>
            </a:lvl1pPr>
            <a:lvl2pPr>
              <a:spcBef>
                <a:spcPts val="500"/>
              </a:spcBef>
              <a:defRPr sz="1800"/>
            </a:lvl2pPr>
            <a:lvl3pPr>
              <a:spcBef>
                <a:spcPts val="500"/>
              </a:spcBef>
              <a:defRPr sz="1600"/>
            </a:lvl3pPr>
            <a:lvl4pPr>
              <a:spcBef>
                <a:spcPts val="500"/>
              </a:spcBef>
              <a:defRPr sz="1400"/>
            </a:lvl4pPr>
            <a:lvl5pPr>
              <a:spcBef>
                <a:spcPts val="500"/>
              </a:spcBef>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Content Placeholder 3"/>
          <p:cNvSpPr>
            <a:spLocks noGrp="1"/>
          </p:cNvSpPr>
          <p:nvPr>
            <p:ph sz="half" idx="2"/>
          </p:nvPr>
        </p:nvSpPr>
        <p:spPr>
          <a:xfrm>
            <a:off x="4700018" y="1028700"/>
            <a:ext cx="4114799" cy="3520440"/>
          </a:xfrm>
        </p:spPr>
        <p:txBody>
          <a:bodyPr/>
          <a:lstStyle>
            <a:lvl1pPr>
              <a:spcBef>
                <a:spcPts val="1000"/>
              </a:spcBef>
              <a:defRPr sz="2000"/>
            </a:lvl1pPr>
            <a:lvl2pPr>
              <a:spcBef>
                <a:spcPts val="500"/>
              </a:spcBef>
              <a:defRPr sz="1800"/>
            </a:lvl2pPr>
            <a:lvl3pPr>
              <a:spcBef>
                <a:spcPts val="500"/>
              </a:spcBef>
              <a:defRPr sz="1600"/>
            </a:lvl3pPr>
            <a:lvl4pPr>
              <a:spcBef>
                <a:spcPts val="500"/>
              </a:spcBef>
              <a:defRPr sz="1400"/>
            </a:lvl4pPr>
            <a:lvl5pPr>
              <a:spcBef>
                <a:spcPts val="500"/>
              </a:spcBef>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09209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wo Content_Subheads">
    <p:spTree>
      <p:nvGrpSpPr>
        <p:cNvPr id="1" name=""/>
        <p:cNvGrpSpPr/>
        <p:nvPr/>
      </p:nvGrpSpPr>
      <p:grpSpPr>
        <a:xfrm>
          <a:off x="0" y="0"/>
          <a:ext cx="0" cy="0"/>
          <a:chOff x="0" y="0"/>
          <a:chExt cx="0" cy="0"/>
        </a:xfrm>
      </p:grpSpPr>
      <p:sp>
        <p:nvSpPr>
          <p:cNvPr id="2" name="Title 1"/>
          <p:cNvSpPr>
            <a:spLocks noGrp="1"/>
          </p:cNvSpPr>
          <p:nvPr>
            <p:ph type="title"/>
          </p:nvPr>
        </p:nvSpPr>
        <p:spPr>
          <a:xfrm>
            <a:off x="310896" y="0"/>
            <a:ext cx="8503920" cy="795338"/>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10896" y="1028700"/>
            <a:ext cx="4114800" cy="479822"/>
          </a:xfrm>
        </p:spPr>
        <p:txBody>
          <a:bodyPr anchor="b"/>
          <a:lstStyle>
            <a:lvl1pPr marL="0" indent="0">
              <a:buNone/>
              <a:defRPr sz="20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10896" y="1543050"/>
            <a:ext cx="4114800" cy="3017520"/>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00016" y="1028700"/>
            <a:ext cx="4114800" cy="479822"/>
          </a:xfrm>
        </p:spPr>
        <p:txBody>
          <a:bodyPr anchor="b"/>
          <a:lstStyle>
            <a:lvl1pPr marL="0" indent="0">
              <a:buNone/>
              <a:defRPr sz="2000" b="1" i="0">
                <a:solidFill>
                  <a:schemeClr val="bg2"/>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700016" y="1543050"/>
            <a:ext cx="4114800" cy="3017520"/>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397499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Righ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5719165" y="802386"/>
            <a:ext cx="3429000" cy="3904488"/>
          </a:xfrm>
        </p:spPr>
        <p:txBody>
          <a:bodyPr/>
          <a:lstStyle>
            <a:lvl1pPr marL="0" indent="0">
              <a:spcBef>
                <a:spcPts val="1000"/>
              </a:spcBef>
              <a:buFontTx/>
              <a:buNone/>
              <a:defRPr sz="2000">
                <a:latin typeface="Arial"/>
                <a:cs typeface="Arial"/>
              </a:defRPr>
            </a:lvl1pPr>
            <a:lvl2pPr>
              <a:spcBef>
                <a:spcPts val="500"/>
              </a:spcBef>
              <a:defRPr sz="1800"/>
            </a:lvl2pPr>
            <a:lvl3pPr>
              <a:spcBef>
                <a:spcPts val="500"/>
              </a:spcBef>
              <a:defRPr sz="1600"/>
            </a:lvl3pPr>
            <a:lvl4pPr>
              <a:spcBef>
                <a:spcPts val="500"/>
              </a:spcBef>
              <a:defRPr sz="1400"/>
            </a:lvl4pPr>
            <a:lvl5pPr>
              <a:spcBef>
                <a:spcPts val="500"/>
              </a:spcBef>
              <a:defRPr sz="1400"/>
            </a:lvl5pPr>
            <a:lvl6pPr>
              <a:defRPr sz="1800"/>
            </a:lvl6pPr>
            <a:lvl7pPr>
              <a:defRPr sz="1800"/>
            </a:lvl7pPr>
            <a:lvl8pPr>
              <a:defRPr sz="1800"/>
            </a:lvl8pPr>
            <a:lvl9pPr>
              <a:defRPr sz="1800"/>
            </a:lvl9pPr>
          </a:lstStyle>
          <a:p>
            <a:pPr lvl="0"/>
            <a:r>
              <a:rPr lang="en-US" smtClean="0"/>
              <a:t>Edit Master text styles</a:t>
            </a:r>
          </a:p>
        </p:txBody>
      </p:sp>
      <p:sp>
        <p:nvSpPr>
          <p:cNvPr id="2" name="Title 1"/>
          <p:cNvSpPr>
            <a:spLocks noGrp="1"/>
          </p:cNvSpPr>
          <p:nvPr>
            <p:ph type="title"/>
          </p:nvPr>
        </p:nvSpPr>
        <p:spPr>
          <a:xfrm>
            <a:off x="310896" y="1"/>
            <a:ext cx="8503920" cy="795869"/>
          </a:xfrm>
        </p:spPr>
        <p:txBody>
          <a:bodyPr/>
          <a:lstStyle>
            <a:lvl1pPr>
              <a:defRPr>
                <a:solidFill>
                  <a:schemeClr val="bg2"/>
                </a:solidFill>
                <a:latin typeface="Arial"/>
                <a:cs typeface="Arial"/>
              </a:defRPr>
            </a:lvl1pPr>
          </a:lstStyle>
          <a:p>
            <a:r>
              <a:rPr lang="en-US" smtClean="0"/>
              <a:t>Click to edit Master title style</a:t>
            </a:r>
            <a:endParaRPr lang="en-US" dirty="0"/>
          </a:p>
        </p:txBody>
      </p:sp>
      <p:sp>
        <p:nvSpPr>
          <p:cNvPr id="7" name="Content Placeholder 2"/>
          <p:cNvSpPr>
            <a:spLocks noGrp="1"/>
          </p:cNvSpPr>
          <p:nvPr>
            <p:ph sz="half" idx="1"/>
          </p:nvPr>
        </p:nvSpPr>
        <p:spPr>
          <a:xfrm>
            <a:off x="310901" y="1028700"/>
            <a:ext cx="5121205" cy="3520440"/>
          </a:xfrm>
        </p:spPr>
        <p:txBody>
          <a:bodyPr/>
          <a:lstStyle>
            <a:lvl1pPr>
              <a:spcBef>
                <a:spcPts val="1000"/>
              </a:spcBef>
              <a:defRPr sz="2000">
                <a:latin typeface="Arial"/>
                <a:cs typeface="Arial"/>
              </a:defRPr>
            </a:lvl1pPr>
            <a:lvl2pPr>
              <a:spcBef>
                <a:spcPts val="500"/>
              </a:spcBef>
              <a:defRPr sz="1800">
                <a:latin typeface="Arial"/>
                <a:cs typeface="Arial"/>
              </a:defRPr>
            </a:lvl2pPr>
            <a:lvl3pPr>
              <a:spcBef>
                <a:spcPts val="500"/>
              </a:spcBef>
              <a:defRPr sz="1600">
                <a:latin typeface="Arial"/>
                <a:cs typeface="Arial"/>
              </a:defRPr>
            </a:lvl3pPr>
            <a:lvl4pPr>
              <a:spcBef>
                <a:spcPts val="500"/>
              </a:spcBef>
              <a:defRPr sz="1400">
                <a:latin typeface="Arial"/>
                <a:cs typeface="Arial"/>
              </a:defRPr>
            </a:lvl4pPr>
            <a:lvl5pPr>
              <a:spcBef>
                <a:spcPts val="500"/>
              </a:spcBef>
              <a:defRPr sz="1400">
                <a:latin typeface="Arial"/>
                <a:cs typeface="Aria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3" name="Straight Connector 12"/>
          <p:cNvCxnSpPr/>
          <p:nvPr userDrawn="1"/>
        </p:nvCxnSpPr>
        <p:spPr bwMode="auto">
          <a:xfrm>
            <a:off x="0" y="800100"/>
            <a:ext cx="9144000" cy="1191"/>
          </a:xfrm>
          <a:prstGeom prst="line">
            <a:avLst/>
          </a:prstGeom>
          <a:solidFill>
            <a:schemeClr val="accent2"/>
          </a:solidFill>
          <a:ln w="19050" cap="sq" cmpd="sng" algn="ctr">
            <a:solidFill>
              <a:srgbClr val="004B98"/>
            </a:solidFill>
            <a:prstDash val="solid"/>
            <a:round/>
            <a:headEnd type="none" w="med" len="med"/>
            <a:tailEnd type="none" w="med" len="med"/>
          </a:ln>
          <a:effectLst/>
        </p:spPr>
      </p:cxnSp>
      <p:sp>
        <p:nvSpPr>
          <p:cNvPr id="12" name="Rectangle 11"/>
          <p:cNvSpPr/>
          <p:nvPr userDrawn="1"/>
        </p:nvSpPr>
        <p:spPr>
          <a:xfrm>
            <a:off x="3720533" y="4820151"/>
            <a:ext cx="4572000" cy="230832"/>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333333"/>
                </a:solidFill>
                <a:effectLst/>
                <a:uLnTx/>
                <a:uFillTx/>
                <a:latin typeface="Arial"/>
                <a:cs typeface="Arial"/>
              </a:rPr>
              <a:t>© 2017 Unisys Corporation. All rights reserved. </a:t>
            </a:r>
            <a:r>
              <a:rPr kumimoji="0" lang="en-US" sz="900" b="1" i="0" u="none" strike="noStrike" kern="0" cap="none" spc="0" normalizeH="0" baseline="0" noProof="0" dirty="0" smtClean="0">
                <a:ln>
                  <a:noFill/>
                </a:ln>
                <a:solidFill>
                  <a:srgbClr val="333333"/>
                </a:solidFill>
                <a:effectLst/>
                <a:uLnTx/>
                <a:uFillTx/>
                <a:latin typeface="Arial"/>
                <a:cs typeface="Arial"/>
              </a:rPr>
              <a:t>FOR INTERNAL USE ONLY.</a:t>
            </a:r>
          </a:p>
        </p:txBody>
      </p:sp>
      <p:sp>
        <p:nvSpPr>
          <p:cNvPr id="14" name="Rectangle 13"/>
          <p:cNvSpPr/>
          <p:nvPr userDrawn="1"/>
        </p:nvSpPr>
        <p:spPr bwMode="auto">
          <a:xfrm>
            <a:off x="8517276" y="4710489"/>
            <a:ext cx="626724" cy="433011"/>
          </a:xfrm>
          <a:prstGeom prst="rect">
            <a:avLst/>
          </a:prstGeom>
          <a:solidFill>
            <a:schemeClr val="bg2"/>
          </a:solidFill>
          <a:ln>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lvl="0" indent="0" algn="ctr" fontAlgn="auto">
              <a:lnSpc>
                <a:spcPct val="100000"/>
              </a:lnSpc>
              <a:spcBef>
                <a:spcPts val="0"/>
              </a:spcBef>
              <a:spcAft>
                <a:spcPts val="0"/>
              </a:spcAft>
              <a:buClrTx/>
              <a:buSzTx/>
              <a:buFontTx/>
              <a:buNone/>
              <a:tabLst/>
            </a:pPr>
            <a:fld id="{615657DD-24B7-4628-B5DA-698972284F41}" type="slidenum">
              <a:rPr kumimoji="0" lang="en-US" sz="1050" b="0" i="0" u="none" strike="noStrike" kern="0" cap="none" spc="0" normalizeH="0" baseline="0" noProof="0">
                <a:ln>
                  <a:noFill/>
                </a:ln>
                <a:solidFill>
                  <a:srgbClr val="FFFFFF"/>
                </a:solidFill>
                <a:effectLst/>
                <a:uLnTx/>
                <a:uFillTx/>
                <a:latin typeface="Arial"/>
                <a:cs typeface="Arial"/>
              </a:rPr>
              <a:pPr marR="0" lvl="0" indent="0" algn="ctr" fontAlgn="auto">
                <a:lnSpc>
                  <a:spcPct val="100000"/>
                </a:lnSpc>
                <a:spcBef>
                  <a:spcPts val="0"/>
                </a:spcBef>
                <a:spcAft>
                  <a:spcPts val="0"/>
                </a:spcAft>
                <a:buClrTx/>
                <a:buSzTx/>
                <a:buFontTx/>
                <a:buNone/>
                <a:tabLst/>
              </a:pPr>
              <a:t>‹#›</a:t>
            </a:fld>
            <a:endParaRPr kumimoji="0" lang="en-US" sz="1050" b="0" i="0" u="none" strike="noStrike" kern="0" cap="none" spc="0" normalizeH="0" baseline="0" noProof="0" dirty="0">
              <a:ln>
                <a:noFill/>
              </a:ln>
              <a:solidFill>
                <a:srgbClr val="FFFFFF"/>
              </a:solidFill>
              <a:effectLst/>
              <a:uLnTx/>
              <a:uFillTx/>
              <a:latin typeface="Arial"/>
              <a:cs typeface="Arial"/>
            </a:endParaRPr>
          </a:p>
        </p:txBody>
      </p:sp>
      <p:cxnSp>
        <p:nvCxnSpPr>
          <p:cNvPr id="15" name="Straight Connector 14"/>
          <p:cNvCxnSpPr/>
          <p:nvPr userDrawn="1"/>
        </p:nvCxnSpPr>
        <p:spPr bwMode="auto">
          <a:xfrm>
            <a:off x="0" y="4711673"/>
            <a:ext cx="9144000" cy="0"/>
          </a:xfrm>
          <a:prstGeom prst="line">
            <a:avLst/>
          </a:prstGeom>
          <a:solidFill>
            <a:schemeClr val="accent2"/>
          </a:solidFill>
          <a:ln w="19050" cap="sq" cmpd="sng" algn="ctr">
            <a:solidFill>
              <a:srgbClr val="004B98"/>
            </a:solidFill>
            <a:prstDash val="solid"/>
            <a:round/>
            <a:headEnd type="none" w="med" len="med"/>
            <a:tailEnd type="none" w="med" len="med"/>
          </a:ln>
          <a:effec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323" y="4699305"/>
            <a:ext cx="1875058" cy="537556"/>
          </a:xfrm>
          <a:prstGeom prst="rect">
            <a:avLst/>
          </a:prstGeom>
        </p:spPr>
      </p:pic>
    </p:spTree>
    <p:extLst>
      <p:ext uri="{BB962C8B-B14F-4D97-AF65-F5344CB8AC3E}">
        <p14:creationId xmlns:p14="http://schemas.microsoft.com/office/powerpoint/2010/main" val="121901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Lef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0" y="802387"/>
            <a:ext cx="3429000" cy="4005071"/>
          </a:xfrm>
        </p:spPr>
        <p:txBody>
          <a:bodyPr/>
          <a:lstStyle>
            <a:lvl1pPr marL="0" indent="0">
              <a:spcBef>
                <a:spcPts val="1000"/>
              </a:spcBef>
              <a:buFontTx/>
              <a:buNone/>
              <a:defRPr sz="2000">
                <a:latin typeface="Arial"/>
                <a:cs typeface="Arial"/>
              </a:defRPr>
            </a:lvl1pPr>
            <a:lvl2pPr>
              <a:spcBef>
                <a:spcPts val="500"/>
              </a:spcBef>
              <a:defRPr sz="1800"/>
            </a:lvl2pPr>
            <a:lvl3pPr>
              <a:spcBef>
                <a:spcPts val="500"/>
              </a:spcBef>
              <a:defRPr sz="1600"/>
            </a:lvl3pPr>
            <a:lvl4pPr>
              <a:spcBef>
                <a:spcPts val="500"/>
              </a:spcBef>
              <a:defRPr sz="1400"/>
            </a:lvl4pPr>
            <a:lvl5pPr>
              <a:spcBef>
                <a:spcPts val="500"/>
              </a:spcBef>
              <a:defRPr sz="1400"/>
            </a:lvl5pPr>
            <a:lvl6pPr>
              <a:defRPr sz="1800"/>
            </a:lvl6pPr>
            <a:lvl7pPr>
              <a:defRPr sz="1800"/>
            </a:lvl7pPr>
            <a:lvl8pPr>
              <a:defRPr sz="1800"/>
            </a:lvl8pPr>
            <a:lvl9pPr>
              <a:defRPr sz="1800"/>
            </a:lvl9pPr>
          </a:lstStyle>
          <a:p>
            <a:pPr lvl="0"/>
            <a:r>
              <a:rPr lang="en-US" smtClean="0"/>
              <a:t>Edit Master text styles</a:t>
            </a:r>
          </a:p>
        </p:txBody>
      </p:sp>
      <p:sp>
        <p:nvSpPr>
          <p:cNvPr id="2" name="Title 1"/>
          <p:cNvSpPr>
            <a:spLocks noGrp="1"/>
          </p:cNvSpPr>
          <p:nvPr>
            <p:ph type="title"/>
          </p:nvPr>
        </p:nvSpPr>
        <p:spPr>
          <a:xfrm>
            <a:off x="310896" y="1"/>
            <a:ext cx="8503920" cy="795869"/>
          </a:xfrm>
        </p:spPr>
        <p:txBody>
          <a:bodyPr/>
          <a:lstStyle>
            <a:lvl1pPr>
              <a:defRPr>
                <a:solidFill>
                  <a:srgbClr val="004B98"/>
                </a:solidFill>
                <a:latin typeface="Arial"/>
                <a:cs typeface="Arial"/>
              </a:defRPr>
            </a:lvl1pPr>
          </a:lstStyle>
          <a:p>
            <a:r>
              <a:rPr lang="en-US" smtClean="0"/>
              <a:t>Click to edit Master title style</a:t>
            </a:r>
            <a:endParaRPr lang="en-US" dirty="0"/>
          </a:p>
        </p:txBody>
      </p:sp>
      <p:sp>
        <p:nvSpPr>
          <p:cNvPr id="7" name="Content Placeholder 2"/>
          <p:cNvSpPr>
            <a:spLocks noGrp="1"/>
          </p:cNvSpPr>
          <p:nvPr>
            <p:ph sz="half" idx="1"/>
          </p:nvPr>
        </p:nvSpPr>
        <p:spPr>
          <a:xfrm>
            <a:off x="3739898" y="1028700"/>
            <a:ext cx="5074918" cy="3520440"/>
          </a:xfrm>
        </p:spPr>
        <p:txBody>
          <a:bodyPr/>
          <a:lstStyle>
            <a:lvl1pPr>
              <a:spcBef>
                <a:spcPts val="1000"/>
              </a:spcBef>
              <a:defRPr sz="2000">
                <a:latin typeface="Arial"/>
                <a:cs typeface="Arial"/>
              </a:defRPr>
            </a:lvl1pPr>
            <a:lvl2pPr>
              <a:spcBef>
                <a:spcPts val="500"/>
              </a:spcBef>
              <a:defRPr sz="1800">
                <a:latin typeface="Arial"/>
                <a:cs typeface="Arial"/>
              </a:defRPr>
            </a:lvl2pPr>
            <a:lvl3pPr>
              <a:spcBef>
                <a:spcPts val="500"/>
              </a:spcBef>
              <a:defRPr sz="1600">
                <a:latin typeface="Arial"/>
                <a:cs typeface="Arial"/>
              </a:defRPr>
            </a:lvl3pPr>
            <a:lvl4pPr>
              <a:spcBef>
                <a:spcPts val="500"/>
              </a:spcBef>
              <a:defRPr sz="1400">
                <a:latin typeface="Arial"/>
                <a:cs typeface="Arial"/>
              </a:defRPr>
            </a:lvl4pPr>
            <a:lvl5pPr>
              <a:spcBef>
                <a:spcPts val="500"/>
              </a:spcBef>
              <a:defRPr sz="1400">
                <a:latin typeface="Arial"/>
                <a:cs typeface="Aria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3" name="Straight Connector 12"/>
          <p:cNvCxnSpPr/>
          <p:nvPr userDrawn="1"/>
        </p:nvCxnSpPr>
        <p:spPr bwMode="auto">
          <a:xfrm>
            <a:off x="0" y="800100"/>
            <a:ext cx="9144000" cy="1191"/>
          </a:xfrm>
          <a:prstGeom prst="line">
            <a:avLst/>
          </a:prstGeom>
          <a:solidFill>
            <a:schemeClr val="accent2"/>
          </a:solidFill>
          <a:ln w="19050" cap="sq" cmpd="sng" algn="ctr">
            <a:solidFill>
              <a:srgbClr val="004B98"/>
            </a:solidFill>
            <a:prstDash val="solid"/>
            <a:round/>
            <a:headEnd type="none" w="med" len="med"/>
            <a:tailEnd type="none" w="med" len="med"/>
          </a:ln>
          <a:effectLst/>
        </p:spPr>
      </p:cxnSp>
      <p:sp>
        <p:nvSpPr>
          <p:cNvPr id="12" name="Rectangle 11"/>
          <p:cNvSpPr/>
          <p:nvPr userDrawn="1"/>
        </p:nvSpPr>
        <p:spPr>
          <a:xfrm>
            <a:off x="3720533" y="4820151"/>
            <a:ext cx="4572000" cy="230832"/>
          </a:xfrm>
          <a:prstGeom prst="rect">
            <a:avLst/>
          </a:prstGeom>
        </p:spPr>
        <p:txBody>
          <a:bodyPr>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smtClean="0">
                <a:ln>
                  <a:noFill/>
                </a:ln>
                <a:solidFill>
                  <a:srgbClr val="333333"/>
                </a:solidFill>
                <a:effectLst/>
                <a:uLnTx/>
                <a:uFillTx/>
                <a:latin typeface="Arial"/>
                <a:cs typeface="Arial"/>
              </a:rPr>
              <a:t>© 2017 Unisys Corporation. All rights reserved. </a:t>
            </a:r>
            <a:r>
              <a:rPr kumimoji="0" lang="en-US" sz="900" b="1" i="0" u="none" strike="noStrike" kern="0" cap="none" spc="0" normalizeH="0" baseline="0" noProof="0" dirty="0" smtClean="0">
                <a:ln>
                  <a:noFill/>
                </a:ln>
                <a:solidFill>
                  <a:srgbClr val="333333"/>
                </a:solidFill>
                <a:effectLst/>
                <a:uLnTx/>
                <a:uFillTx/>
                <a:latin typeface="Arial"/>
                <a:cs typeface="Arial"/>
              </a:rPr>
              <a:t>FOR INTERNAL USE ONLY.</a:t>
            </a:r>
          </a:p>
        </p:txBody>
      </p:sp>
      <p:sp>
        <p:nvSpPr>
          <p:cNvPr id="14" name="Rectangle 13"/>
          <p:cNvSpPr/>
          <p:nvPr userDrawn="1"/>
        </p:nvSpPr>
        <p:spPr bwMode="auto">
          <a:xfrm>
            <a:off x="8517276" y="4710489"/>
            <a:ext cx="626724" cy="433011"/>
          </a:xfrm>
          <a:prstGeom prst="rect">
            <a:avLst/>
          </a:prstGeom>
          <a:solidFill>
            <a:schemeClr val="bg2"/>
          </a:solidFill>
          <a:ln>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lvl="0" indent="0" algn="ctr" fontAlgn="auto">
              <a:lnSpc>
                <a:spcPct val="100000"/>
              </a:lnSpc>
              <a:spcBef>
                <a:spcPts val="0"/>
              </a:spcBef>
              <a:spcAft>
                <a:spcPts val="0"/>
              </a:spcAft>
              <a:buClrTx/>
              <a:buSzTx/>
              <a:buFontTx/>
              <a:buNone/>
              <a:tabLst/>
            </a:pPr>
            <a:fld id="{615657DD-24B7-4628-B5DA-698972284F41}" type="slidenum">
              <a:rPr kumimoji="0" lang="en-US" sz="1050" b="0" i="0" u="none" strike="noStrike" kern="0" cap="none" spc="0" normalizeH="0" baseline="0" noProof="0">
                <a:ln>
                  <a:noFill/>
                </a:ln>
                <a:solidFill>
                  <a:srgbClr val="FFFFFF"/>
                </a:solidFill>
                <a:effectLst/>
                <a:uLnTx/>
                <a:uFillTx/>
                <a:latin typeface="Arial"/>
                <a:cs typeface="Arial"/>
              </a:rPr>
              <a:pPr marR="0" lvl="0" indent="0" algn="ctr" fontAlgn="auto">
                <a:lnSpc>
                  <a:spcPct val="100000"/>
                </a:lnSpc>
                <a:spcBef>
                  <a:spcPts val="0"/>
                </a:spcBef>
                <a:spcAft>
                  <a:spcPts val="0"/>
                </a:spcAft>
                <a:buClrTx/>
                <a:buSzTx/>
                <a:buFontTx/>
                <a:buNone/>
                <a:tabLst/>
              </a:pPr>
              <a:t>‹#›</a:t>
            </a:fld>
            <a:endParaRPr kumimoji="0" lang="en-US" sz="1050" b="0" i="0" u="none" strike="noStrike" kern="0" cap="none" spc="0" normalizeH="0" baseline="0" noProof="0" dirty="0">
              <a:ln>
                <a:noFill/>
              </a:ln>
              <a:solidFill>
                <a:srgbClr val="FFFFFF"/>
              </a:solidFill>
              <a:effectLst/>
              <a:uLnTx/>
              <a:uFillTx/>
              <a:latin typeface="Arial"/>
              <a:cs typeface="Arial"/>
            </a:endParaRPr>
          </a:p>
        </p:txBody>
      </p:sp>
      <p:cxnSp>
        <p:nvCxnSpPr>
          <p:cNvPr id="15" name="Straight Connector 14"/>
          <p:cNvCxnSpPr/>
          <p:nvPr userDrawn="1"/>
        </p:nvCxnSpPr>
        <p:spPr bwMode="auto">
          <a:xfrm>
            <a:off x="0" y="4711673"/>
            <a:ext cx="9144000" cy="0"/>
          </a:xfrm>
          <a:prstGeom prst="line">
            <a:avLst/>
          </a:prstGeom>
          <a:solidFill>
            <a:schemeClr val="accent2"/>
          </a:solidFill>
          <a:ln w="19050" cap="sq" cmpd="sng" algn="ctr">
            <a:solidFill>
              <a:srgbClr val="004B98"/>
            </a:solidFill>
            <a:prstDash val="solid"/>
            <a:round/>
            <a:headEnd type="none" w="med" len="med"/>
            <a:tailEnd type="none" w="med" len="med"/>
          </a:ln>
          <a:effec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1323" y="4699305"/>
            <a:ext cx="1875058" cy="537556"/>
          </a:xfrm>
          <a:prstGeom prst="rect">
            <a:avLst/>
          </a:prstGeom>
        </p:spPr>
      </p:pic>
    </p:spTree>
    <p:extLst>
      <p:ext uri="{BB962C8B-B14F-4D97-AF65-F5344CB8AC3E}">
        <p14:creationId xmlns:p14="http://schemas.microsoft.com/office/powerpoint/2010/main" val="2240745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10896" y="0"/>
            <a:ext cx="8503920" cy="795338"/>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dirty="0" smtClean="0"/>
              <a:t>Click to edit Master title style</a:t>
            </a:r>
          </a:p>
        </p:txBody>
      </p:sp>
      <p:sp>
        <p:nvSpPr>
          <p:cNvPr id="1028" name="Rectangle 3"/>
          <p:cNvSpPr>
            <a:spLocks noGrp="1" noChangeArrowheads="1"/>
          </p:cNvSpPr>
          <p:nvPr>
            <p:ph type="body" idx="1"/>
          </p:nvPr>
        </p:nvSpPr>
        <p:spPr bwMode="auto">
          <a:xfrm>
            <a:off x="310896" y="1028700"/>
            <a:ext cx="8503920" cy="35147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cxnSp>
        <p:nvCxnSpPr>
          <p:cNvPr id="9" name="Straight Connector 8"/>
          <p:cNvCxnSpPr/>
          <p:nvPr/>
        </p:nvCxnSpPr>
        <p:spPr bwMode="auto">
          <a:xfrm>
            <a:off x="0" y="800100"/>
            <a:ext cx="9144000" cy="1191"/>
          </a:xfrm>
          <a:prstGeom prst="line">
            <a:avLst/>
          </a:prstGeom>
          <a:solidFill>
            <a:schemeClr val="accent2"/>
          </a:solidFill>
          <a:ln w="19050" cap="sq" cmpd="sng" algn="ctr">
            <a:solidFill>
              <a:schemeClr val="bg2"/>
            </a:solidFill>
            <a:prstDash val="solid"/>
            <a:round/>
            <a:headEnd type="none" w="med" len="med"/>
            <a:tailEnd type="none" w="med" len="med"/>
          </a:ln>
          <a:effectLst/>
        </p:spPr>
      </p:cxnSp>
      <p:sp>
        <p:nvSpPr>
          <p:cNvPr id="12" name="Rectangle 11"/>
          <p:cNvSpPr/>
          <p:nvPr userDrawn="1"/>
        </p:nvSpPr>
        <p:spPr bwMode="auto">
          <a:xfrm>
            <a:off x="8517276" y="4710489"/>
            <a:ext cx="626724" cy="433011"/>
          </a:xfrm>
          <a:prstGeom prst="rect">
            <a:avLst/>
          </a:prstGeom>
          <a:solidFill>
            <a:schemeClr val="bg2"/>
          </a:solidFill>
          <a:ln>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marR="0" lvl="0" indent="0" algn="ctr" fontAlgn="auto">
              <a:lnSpc>
                <a:spcPct val="100000"/>
              </a:lnSpc>
              <a:spcBef>
                <a:spcPts val="0"/>
              </a:spcBef>
              <a:spcAft>
                <a:spcPts val="0"/>
              </a:spcAft>
              <a:buClrTx/>
              <a:buSzTx/>
              <a:buFontTx/>
              <a:buNone/>
              <a:tabLst/>
            </a:pPr>
            <a:fld id="{615657DD-24B7-4628-B5DA-698972284F41}" type="slidenum">
              <a:rPr kumimoji="0" lang="en-US" sz="1050" b="0" i="0" u="none" strike="noStrike" kern="0" cap="none" spc="0" normalizeH="0" baseline="0" noProof="0">
                <a:ln>
                  <a:noFill/>
                </a:ln>
                <a:solidFill>
                  <a:srgbClr val="FFFFFF"/>
                </a:solidFill>
                <a:effectLst/>
                <a:uLnTx/>
                <a:uFillTx/>
                <a:latin typeface="Arial"/>
                <a:cs typeface="Arial"/>
              </a:rPr>
              <a:pPr marR="0" lvl="0" indent="0" algn="ctr" fontAlgn="auto">
                <a:lnSpc>
                  <a:spcPct val="100000"/>
                </a:lnSpc>
                <a:spcBef>
                  <a:spcPts val="0"/>
                </a:spcBef>
                <a:spcAft>
                  <a:spcPts val="0"/>
                </a:spcAft>
                <a:buClrTx/>
                <a:buSzTx/>
                <a:buFontTx/>
                <a:buNone/>
                <a:tabLst/>
              </a:pPr>
              <a:t>‹#›</a:t>
            </a:fld>
            <a:endParaRPr kumimoji="0" lang="en-US" sz="1050" b="0" i="0" u="none" strike="noStrike" kern="0" cap="none" spc="0" normalizeH="0" baseline="0" noProof="0" dirty="0">
              <a:ln>
                <a:noFill/>
              </a:ln>
              <a:solidFill>
                <a:srgbClr val="FFFFFF"/>
              </a:solidFill>
              <a:effectLst/>
              <a:uLnTx/>
              <a:uFillTx/>
              <a:latin typeface="Arial"/>
              <a:cs typeface="Arial"/>
            </a:endParaRPr>
          </a:p>
        </p:txBody>
      </p:sp>
      <p:cxnSp>
        <p:nvCxnSpPr>
          <p:cNvPr id="13" name="Straight Connector 12"/>
          <p:cNvCxnSpPr/>
          <p:nvPr userDrawn="1"/>
        </p:nvCxnSpPr>
        <p:spPr bwMode="auto">
          <a:xfrm>
            <a:off x="0" y="4711673"/>
            <a:ext cx="9144000" cy="0"/>
          </a:xfrm>
          <a:prstGeom prst="line">
            <a:avLst/>
          </a:prstGeom>
          <a:solidFill>
            <a:schemeClr val="accent2"/>
          </a:solidFill>
          <a:ln w="19050" cap="sq" cmpd="sng" algn="ctr">
            <a:solidFill>
              <a:srgbClr val="004B98"/>
            </a:solidFill>
            <a:prstDash val="solid"/>
            <a:round/>
            <a:headEnd type="none" w="med" len="med"/>
            <a:tailEnd type="none" w="med" len="med"/>
          </a:ln>
          <a:effectLst/>
        </p:spPr>
      </p:cxnSp>
    </p:spTree>
    <p:extLst>
      <p:ext uri="{BB962C8B-B14F-4D97-AF65-F5344CB8AC3E}">
        <p14:creationId xmlns:p14="http://schemas.microsoft.com/office/powerpoint/2010/main" val="2646544019"/>
      </p:ext>
    </p:extLst>
  </p:cSld>
  <p:clrMap bg1="lt1" tx1="dk1" bg2="lt2" tx2="dk2" accent1="accent1" accent2="accent2" accent3="accent3" accent4="accent4" accent5="accent5" accent6="accent6" hlink="hlink" folHlink="folHlink"/>
  <p:sldLayoutIdLst>
    <p:sldLayoutId id="2147483708" r:id="rId1"/>
    <p:sldLayoutId id="2147483710" r:id="rId2"/>
    <p:sldLayoutId id="2147483712" r:id="rId3"/>
    <p:sldLayoutId id="2147483713" r:id="rId4"/>
    <p:sldLayoutId id="2147483725" r:id="rId5"/>
    <p:sldLayoutId id="2147483726" r:id="rId6"/>
    <p:sldLayoutId id="2147483727" r:id="rId7"/>
    <p:sldLayoutId id="2147483728" r:id="rId8"/>
    <p:sldLayoutId id="2147483729" r:id="rId9"/>
    <p:sldLayoutId id="2147483718" r:id="rId10"/>
    <p:sldLayoutId id="2147483734" r:id="rId11"/>
    <p:sldLayoutId id="2147483732" r:id="rId12"/>
    <p:sldLayoutId id="2147483733" r:id="rId13"/>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rtl="0" eaLnBrk="1" fontAlgn="base" hangingPunct="1">
        <a:lnSpc>
          <a:spcPct val="90000"/>
        </a:lnSpc>
        <a:spcBef>
          <a:spcPct val="0"/>
        </a:spcBef>
        <a:spcAft>
          <a:spcPct val="0"/>
        </a:spcAft>
        <a:defRPr sz="2800" b="1" i="0">
          <a:solidFill>
            <a:srgbClr val="004B98"/>
          </a:solidFill>
          <a:latin typeface="Arial"/>
          <a:ea typeface="+mj-ea"/>
          <a:cs typeface="Arial"/>
        </a:defRPr>
      </a:lvl1pPr>
      <a:lvl2pPr algn="l" rtl="0" eaLnBrk="1" fontAlgn="base" hangingPunct="1">
        <a:lnSpc>
          <a:spcPct val="90000"/>
        </a:lnSpc>
        <a:spcBef>
          <a:spcPct val="0"/>
        </a:spcBef>
        <a:spcAft>
          <a:spcPct val="0"/>
        </a:spcAft>
        <a:defRPr sz="2600" b="1">
          <a:solidFill>
            <a:schemeClr val="bg1"/>
          </a:solidFill>
          <a:latin typeface="Arial" charset="0"/>
          <a:cs typeface="Tahoma" pitchFamily="34" charset="0"/>
        </a:defRPr>
      </a:lvl2pPr>
      <a:lvl3pPr algn="l" rtl="0" eaLnBrk="1" fontAlgn="base" hangingPunct="1">
        <a:lnSpc>
          <a:spcPct val="90000"/>
        </a:lnSpc>
        <a:spcBef>
          <a:spcPct val="0"/>
        </a:spcBef>
        <a:spcAft>
          <a:spcPct val="0"/>
        </a:spcAft>
        <a:defRPr sz="2600" b="1">
          <a:solidFill>
            <a:schemeClr val="bg1"/>
          </a:solidFill>
          <a:latin typeface="Arial" charset="0"/>
          <a:cs typeface="Tahoma" pitchFamily="34" charset="0"/>
        </a:defRPr>
      </a:lvl3pPr>
      <a:lvl4pPr algn="l" rtl="0" eaLnBrk="1" fontAlgn="base" hangingPunct="1">
        <a:lnSpc>
          <a:spcPct val="90000"/>
        </a:lnSpc>
        <a:spcBef>
          <a:spcPct val="0"/>
        </a:spcBef>
        <a:spcAft>
          <a:spcPct val="0"/>
        </a:spcAft>
        <a:defRPr sz="2600" b="1">
          <a:solidFill>
            <a:schemeClr val="bg1"/>
          </a:solidFill>
          <a:latin typeface="Arial" charset="0"/>
          <a:cs typeface="Tahoma" pitchFamily="34" charset="0"/>
        </a:defRPr>
      </a:lvl4pPr>
      <a:lvl5pPr algn="l" rtl="0" eaLnBrk="1" fontAlgn="base" hangingPunct="1">
        <a:lnSpc>
          <a:spcPct val="90000"/>
        </a:lnSpc>
        <a:spcBef>
          <a:spcPct val="0"/>
        </a:spcBef>
        <a:spcAft>
          <a:spcPct val="0"/>
        </a:spcAft>
        <a:defRPr sz="2600" b="1">
          <a:solidFill>
            <a:schemeClr val="bg1"/>
          </a:solidFill>
          <a:latin typeface="Arial" charset="0"/>
          <a:cs typeface="Tahoma" pitchFamily="34" charset="0"/>
        </a:defRPr>
      </a:lvl5pPr>
      <a:lvl6pPr marL="457200" algn="l" rtl="0" eaLnBrk="1" fontAlgn="base" hangingPunct="1">
        <a:lnSpc>
          <a:spcPct val="90000"/>
        </a:lnSpc>
        <a:spcBef>
          <a:spcPct val="0"/>
        </a:spcBef>
        <a:spcAft>
          <a:spcPct val="0"/>
        </a:spcAft>
        <a:defRPr sz="3200" b="1">
          <a:solidFill>
            <a:schemeClr val="tx2"/>
          </a:solidFill>
          <a:latin typeface="Arial" charset="0"/>
        </a:defRPr>
      </a:lvl6pPr>
      <a:lvl7pPr marL="914400" algn="l" rtl="0" eaLnBrk="1" fontAlgn="base" hangingPunct="1">
        <a:lnSpc>
          <a:spcPct val="90000"/>
        </a:lnSpc>
        <a:spcBef>
          <a:spcPct val="0"/>
        </a:spcBef>
        <a:spcAft>
          <a:spcPct val="0"/>
        </a:spcAft>
        <a:defRPr sz="3200" b="1">
          <a:solidFill>
            <a:schemeClr val="tx2"/>
          </a:solidFill>
          <a:latin typeface="Arial" charset="0"/>
        </a:defRPr>
      </a:lvl7pPr>
      <a:lvl8pPr marL="1371600" algn="l" rtl="0" eaLnBrk="1" fontAlgn="base" hangingPunct="1">
        <a:lnSpc>
          <a:spcPct val="90000"/>
        </a:lnSpc>
        <a:spcBef>
          <a:spcPct val="0"/>
        </a:spcBef>
        <a:spcAft>
          <a:spcPct val="0"/>
        </a:spcAft>
        <a:defRPr sz="3200" b="1">
          <a:solidFill>
            <a:schemeClr val="tx2"/>
          </a:solidFill>
          <a:latin typeface="Arial" charset="0"/>
        </a:defRPr>
      </a:lvl8pPr>
      <a:lvl9pPr marL="1828800" algn="l" rtl="0" eaLnBrk="1" fontAlgn="base" hangingPunct="1">
        <a:lnSpc>
          <a:spcPct val="90000"/>
        </a:lnSpc>
        <a:spcBef>
          <a:spcPct val="0"/>
        </a:spcBef>
        <a:spcAft>
          <a:spcPct val="0"/>
        </a:spcAft>
        <a:defRPr sz="3200" b="1">
          <a:solidFill>
            <a:schemeClr val="tx2"/>
          </a:solidFill>
          <a:latin typeface="Arial" charset="0"/>
        </a:defRPr>
      </a:lvl9pPr>
    </p:titleStyle>
    <p:bodyStyle>
      <a:lvl1pPr marL="285750" indent="-285750" algn="l" rtl="0" eaLnBrk="1" fontAlgn="base" hangingPunct="1">
        <a:lnSpc>
          <a:spcPct val="95000"/>
        </a:lnSpc>
        <a:spcBef>
          <a:spcPts val="1200"/>
        </a:spcBef>
        <a:spcAft>
          <a:spcPct val="0"/>
        </a:spcAft>
        <a:buClr>
          <a:schemeClr val="bg2"/>
        </a:buClr>
        <a:buSzPct val="120000"/>
        <a:buFont typeface="Arial" charset="0"/>
        <a:buChar char="•"/>
        <a:defRPr sz="2400">
          <a:solidFill>
            <a:schemeClr val="tx1"/>
          </a:solidFill>
          <a:latin typeface="Arial"/>
          <a:ea typeface="+mn-ea"/>
          <a:cs typeface="Arial"/>
        </a:defRPr>
      </a:lvl1pPr>
      <a:lvl2pPr marL="685800" indent="-285750" algn="l" rtl="0" eaLnBrk="1" fontAlgn="base" hangingPunct="1">
        <a:lnSpc>
          <a:spcPct val="95000"/>
        </a:lnSpc>
        <a:spcBef>
          <a:spcPct val="25000"/>
        </a:spcBef>
        <a:spcAft>
          <a:spcPct val="0"/>
        </a:spcAft>
        <a:buClr>
          <a:schemeClr val="bg2"/>
        </a:buClr>
        <a:buFont typeface="Arial" charset="0"/>
        <a:buChar char="–"/>
        <a:defRPr sz="2000">
          <a:solidFill>
            <a:schemeClr val="tx1"/>
          </a:solidFill>
          <a:latin typeface="Arial"/>
          <a:cs typeface="Arial"/>
        </a:defRPr>
      </a:lvl2pPr>
      <a:lvl3pPr marL="1028700" indent="-228600" algn="l" rtl="0" eaLnBrk="1" fontAlgn="base" hangingPunct="1">
        <a:lnSpc>
          <a:spcPct val="95000"/>
        </a:lnSpc>
        <a:spcBef>
          <a:spcPct val="25000"/>
        </a:spcBef>
        <a:spcAft>
          <a:spcPct val="0"/>
        </a:spcAft>
        <a:buClr>
          <a:schemeClr val="bg2"/>
        </a:buClr>
        <a:buSzPct val="120000"/>
        <a:buFont typeface="Arial" charset="0"/>
        <a:buChar char="•"/>
        <a:defRPr>
          <a:solidFill>
            <a:schemeClr val="tx1"/>
          </a:solidFill>
          <a:latin typeface="Arial"/>
          <a:cs typeface="Arial"/>
        </a:defRPr>
      </a:lvl3pPr>
      <a:lvl4pPr marL="1428750" indent="-285750" algn="l" rtl="0" eaLnBrk="1" fontAlgn="base" hangingPunct="1">
        <a:lnSpc>
          <a:spcPct val="95000"/>
        </a:lnSpc>
        <a:spcBef>
          <a:spcPct val="25000"/>
        </a:spcBef>
        <a:spcAft>
          <a:spcPct val="0"/>
        </a:spcAft>
        <a:buClr>
          <a:schemeClr val="bg2"/>
        </a:buClr>
        <a:buFont typeface="Arial" charset="0"/>
        <a:buChar char="–"/>
        <a:defRPr sz="1600">
          <a:solidFill>
            <a:schemeClr val="tx1"/>
          </a:solidFill>
          <a:latin typeface="Arial"/>
          <a:cs typeface="Arial"/>
        </a:defRPr>
      </a:lvl4pPr>
      <a:lvl5pPr marL="1771650" indent="-228600" algn="l" rtl="0" eaLnBrk="1" fontAlgn="base" hangingPunct="1">
        <a:lnSpc>
          <a:spcPct val="95000"/>
        </a:lnSpc>
        <a:spcBef>
          <a:spcPct val="25000"/>
        </a:spcBef>
        <a:spcAft>
          <a:spcPct val="0"/>
        </a:spcAft>
        <a:buClr>
          <a:schemeClr val="bg2"/>
        </a:buClr>
        <a:buSzPct val="120000"/>
        <a:buFont typeface="Arial" charset="0"/>
        <a:buChar char="•"/>
        <a:defRPr sz="1600">
          <a:solidFill>
            <a:schemeClr val="tx1"/>
          </a:solidFill>
          <a:latin typeface="Arial"/>
          <a:cs typeface="Arial"/>
        </a:defRPr>
      </a:lvl5pPr>
      <a:lvl6pPr marL="2228850" indent="-228600" algn="l" rtl="0" eaLnBrk="1" fontAlgn="base" hangingPunct="1">
        <a:lnSpc>
          <a:spcPct val="95000"/>
        </a:lnSpc>
        <a:spcBef>
          <a:spcPct val="25000"/>
        </a:spcBef>
        <a:spcAft>
          <a:spcPct val="0"/>
        </a:spcAft>
        <a:buClr>
          <a:schemeClr val="accent1"/>
        </a:buClr>
        <a:buChar char="•"/>
        <a:defRPr sz="1600">
          <a:solidFill>
            <a:schemeClr val="tx1"/>
          </a:solidFill>
          <a:latin typeface="+mn-lt"/>
        </a:defRPr>
      </a:lvl6pPr>
      <a:lvl7pPr marL="2686050" indent="-228600" algn="l" rtl="0" eaLnBrk="1" fontAlgn="base" hangingPunct="1">
        <a:lnSpc>
          <a:spcPct val="95000"/>
        </a:lnSpc>
        <a:spcBef>
          <a:spcPct val="25000"/>
        </a:spcBef>
        <a:spcAft>
          <a:spcPct val="0"/>
        </a:spcAft>
        <a:buClr>
          <a:schemeClr val="accent1"/>
        </a:buClr>
        <a:buChar char="•"/>
        <a:defRPr sz="1600">
          <a:solidFill>
            <a:schemeClr val="tx1"/>
          </a:solidFill>
          <a:latin typeface="+mn-lt"/>
        </a:defRPr>
      </a:lvl7pPr>
      <a:lvl8pPr marL="3143250" indent="-228600" algn="l" rtl="0" eaLnBrk="1" fontAlgn="base" hangingPunct="1">
        <a:lnSpc>
          <a:spcPct val="95000"/>
        </a:lnSpc>
        <a:spcBef>
          <a:spcPct val="25000"/>
        </a:spcBef>
        <a:spcAft>
          <a:spcPct val="0"/>
        </a:spcAft>
        <a:buClr>
          <a:schemeClr val="accent1"/>
        </a:buClr>
        <a:buChar char="•"/>
        <a:defRPr sz="1600">
          <a:solidFill>
            <a:schemeClr val="tx1"/>
          </a:solidFill>
          <a:latin typeface="+mn-lt"/>
        </a:defRPr>
      </a:lvl8pPr>
      <a:lvl9pPr marL="3600450" indent="-228600" algn="l" rtl="0" eaLnBrk="1" fontAlgn="base" hangingPunct="1">
        <a:lnSpc>
          <a:spcPct val="95000"/>
        </a:lnSpc>
        <a:spcBef>
          <a:spcPct val="25000"/>
        </a:spcBef>
        <a:spcAft>
          <a:spcPct val="0"/>
        </a:spcAft>
        <a:buClr>
          <a:schemeClr val="accent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p:txBody>
          <a:bodyPr/>
          <a:lstStyle/>
          <a:p>
            <a:r>
              <a:rPr lang="en-US" dirty="0" smtClean="0"/>
              <a:t>Azure CDN</a:t>
            </a:r>
            <a:endParaRPr lang="en-US" dirty="0"/>
          </a:p>
        </p:txBody>
      </p:sp>
      <p:sp>
        <p:nvSpPr>
          <p:cNvPr id="7" name="Subtitle 6"/>
          <p:cNvSpPr>
            <a:spLocks noGrp="1"/>
          </p:cNvSpPr>
          <p:nvPr>
            <p:ph type="subTitle" sz="quarter" idx="1"/>
          </p:nvPr>
        </p:nvSpPr>
        <p:spPr/>
        <p:txBody>
          <a:bodyPr/>
          <a:lstStyle/>
          <a:p>
            <a:r>
              <a:rPr lang="en-US" dirty="0" smtClean="0"/>
              <a:t>Utilization of Azure CDN for the large file distribution</a:t>
            </a:r>
            <a:endParaRPr lang="en-US" dirty="0"/>
          </a:p>
        </p:txBody>
      </p:sp>
      <p:sp>
        <p:nvSpPr>
          <p:cNvPr id="9" name="Text Placeholder 8"/>
          <p:cNvSpPr>
            <a:spLocks noGrp="1"/>
          </p:cNvSpPr>
          <p:nvPr>
            <p:ph type="body" sz="quarter" idx="12"/>
          </p:nvPr>
        </p:nvSpPr>
        <p:spPr/>
        <p:txBody>
          <a:bodyPr/>
          <a:lstStyle/>
          <a:p>
            <a:r>
              <a:rPr lang="en-US" dirty="0" smtClean="0"/>
              <a:t>Azure CDN POC results has been captured in this PPT</a:t>
            </a:r>
            <a:endParaRPr lang="en-US" dirty="0"/>
          </a:p>
        </p:txBody>
      </p:sp>
      <p:sp>
        <p:nvSpPr>
          <p:cNvPr id="2" name="Text Placeholder 1"/>
          <p:cNvSpPr>
            <a:spLocks noGrp="1"/>
          </p:cNvSpPr>
          <p:nvPr>
            <p:ph type="body" sz="quarter" idx="10"/>
          </p:nvPr>
        </p:nvSpPr>
        <p:spPr/>
        <p:txBody>
          <a:bodyPr/>
          <a:lstStyle/>
          <a:p>
            <a:r>
              <a:rPr lang="en-US" dirty="0" smtClean="0"/>
              <a:t>WHYAZURE</a:t>
            </a:r>
            <a:endParaRPr lang="en-US" dirty="0"/>
          </a:p>
        </p:txBody>
      </p:sp>
    </p:spTree>
    <p:extLst>
      <p:ext uri="{BB962C8B-B14F-4D97-AF65-F5344CB8AC3E}">
        <p14:creationId xmlns:p14="http://schemas.microsoft.com/office/powerpoint/2010/main" val="971781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results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7052087"/>
              </p:ext>
            </p:extLst>
          </p:nvPr>
        </p:nvGraphicFramePr>
        <p:xfrm>
          <a:off x="311150" y="1028700"/>
          <a:ext cx="8504238" cy="1112520"/>
        </p:xfrm>
        <a:graphic>
          <a:graphicData uri="http://schemas.openxmlformats.org/drawingml/2006/table">
            <a:tbl>
              <a:tblPr firstRow="1" bandRow="1">
                <a:tableStyleId>{073A0DAA-6AF3-43AB-8588-CEC1D06C72B9}</a:tableStyleId>
              </a:tblPr>
              <a:tblGrid>
                <a:gridCol w="2834746">
                  <a:extLst>
                    <a:ext uri="{9D8B030D-6E8A-4147-A177-3AD203B41FA5}">
                      <a16:colId xmlns:a16="http://schemas.microsoft.com/office/drawing/2014/main" val="3629554053"/>
                    </a:ext>
                  </a:extLst>
                </a:gridCol>
                <a:gridCol w="2834746">
                  <a:extLst>
                    <a:ext uri="{9D8B030D-6E8A-4147-A177-3AD203B41FA5}">
                      <a16:colId xmlns:a16="http://schemas.microsoft.com/office/drawing/2014/main" val="1040180382"/>
                    </a:ext>
                  </a:extLst>
                </a:gridCol>
                <a:gridCol w="2834746">
                  <a:extLst>
                    <a:ext uri="{9D8B030D-6E8A-4147-A177-3AD203B41FA5}">
                      <a16:colId xmlns:a16="http://schemas.microsoft.com/office/drawing/2014/main" val="178170008"/>
                    </a:ext>
                  </a:extLst>
                </a:gridCol>
              </a:tblGrid>
              <a:tr h="370840">
                <a:tc>
                  <a:txBody>
                    <a:bodyPr/>
                    <a:lstStyle/>
                    <a:p>
                      <a:r>
                        <a:rPr lang="en-US" dirty="0" smtClean="0"/>
                        <a:t>Download Item</a:t>
                      </a:r>
                      <a:endParaRPr lang="en-US" dirty="0"/>
                    </a:p>
                  </a:txBody>
                  <a:tcPr/>
                </a:tc>
                <a:tc>
                  <a:txBody>
                    <a:bodyPr/>
                    <a:lstStyle/>
                    <a:p>
                      <a:r>
                        <a:rPr lang="en-US" dirty="0" smtClean="0"/>
                        <a:t>Direct</a:t>
                      </a:r>
                      <a:r>
                        <a:rPr lang="en-US" baseline="0" dirty="0" smtClean="0"/>
                        <a:t> Blob Storage</a:t>
                      </a:r>
                      <a:endParaRPr lang="en-US" dirty="0"/>
                    </a:p>
                  </a:txBody>
                  <a:tcPr/>
                </a:tc>
                <a:tc>
                  <a:txBody>
                    <a:bodyPr/>
                    <a:lstStyle/>
                    <a:p>
                      <a:r>
                        <a:rPr lang="en-US" dirty="0" smtClean="0"/>
                        <a:t>CDN End</a:t>
                      </a:r>
                      <a:r>
                        <a:rPr lang="en-US" baseline="0" dirty="0" smtClean="0"/>
                        <a:t> Point</a:t>
                      </a:r>
                      <a:endParaRPr lang="en-US" dirty="0"/>
                    </a:p>
                  </a:txBody>
                  <a:tcPr/>
                </a:tc>
                <a:extLst>
                  <a:ext uri="{0D108BD9-81ED-4DB2-BD59-A6C34878D82A}">
                    <a16:rowId xmlns:a16="http://schemas.microsoft.com/office/drawing/2014/main" val="1355130026"/>
                  </a:ext>
                </a:extLst>
              </a:tr>
              <a:tr h="370840">
                <a:tc>
                  <a:txBody>
                    <a:bodyPr/>
                    <a:lstStyle/>
                    <a:p>
                      <a:r>
                        <a:rPr lang="en-US" dirty="0" smtClean="0"/>
                        <a:t>Company Logo</a:t>
                      </a:r>
                      <a:endParaRPr lang="en-US" dirty="0"/>
                    </a:p>
                  </a:txBody>
                  <a:tcPr/>
                </a:tc>
                <a:tc>
                  <a:txBody>
                    <a:bodyPr/>
                    <a:lstStyle/>
                    <a:p>
                      <a:r>
                        <a:rPr lang="en-US" dirty="0" smtClean="0"/>
                        <a:t>1170 MS</a:t>
                      </a:r>
                      <a:endParaRPr lang="en-US" dirty="0"/>
                    </a:p>
                  </a:txBody>
                  <a:tcPr/>
                </a:tc>
                <a:tc>
                  <a:txBody>
                    <a:bodyPr/>
                    <a:lstStyle/>
                    <a:p>
                      <a:r>
                        <a:rPr lang="en-US" dirty="0" smtClean="0"/>
                        <a:t>481 MS</a:t>
                      </a:r>
                      <a:endParaRPr lang="en-US" dirty="0"/>
                    </a:p>
                  </a:txBody>
                  <a:tcPr/>
                </a:tc>
                <a:extLst>
                  <a:ext uri="{0D108BD9-81ED-4DB2-BD59-A6C34878D82A}">
                    <a16:rowId xmlns:a16="http://schemas.microsoft.com/office/drawing/2014/main" val="1067487647"/>
                  </a:ext>
                </a:extLst>
              </a:tr>
              <a:tr h="370840">
                <a:tc>
                  <a:txBody>
                    <a:bodyPr/>
                    <a:lstStyle/>
                    <a:p>
                      <a:r>
                        <a:rPr lang="en-US" dirty="0" smtClean="0"/>
                        <a:t>ZIP File</a:t>
                      </a:r>
                      <a:endParaRPr lang="en-US" dirty="0"/>
                    </a:p>
                  </a:txBody>
                  <a:tcPr/>
                </a:tc>
                <a:tc>
                  <a:txBody>
                    <a:bodyPr/>
                    <a:lstStyle/>
                    <a:p>
                      <a:r>
                        <a:rPr lang="en-US" dirty="0" smtClean="0"/>
                        <a:t>274 MS</a:t>
                      </a:r>
                      <a:endParaRPr lang="en-US" dirty="0"/>
                    </a:p>
                  </a:txBody>
                  <a:tcPr/>
                </a:tc>
                <a:tc>
                  <a:txBody>
                    <a:bodyPr/>
                    <a:lstStyle/>
                    <a:p>
                      <a:r>
                        <a:rPr lang="en-US" dirty="0" smtClean="0"/>
                        <a:t>152 MS</a:t>
                      </a:r>
                      <a:endParaRPr lang="en-US" dirty="0"/>
                    </a:p>
                  </a:txBody>
                  <a:tcPr/>
                </a:tc>
                <a:extLst>
                  <a:ext uri="{0D108BD9-81ED-4DB2-BD59-A6C34878D82A}">
                    <a16:rowId xmlns:a16="http://schemas.microsoft.com/office/drawing/2014/main" val="1953675065"/>
                  </a:ext>
                </a:extLst>
              </a:tr>
            </a:tbl>
          </a:graphicData>
        </a:graphic>
      </p:graphicFrame>
      <p:sp>
        <p:nvSpPr>
          <p:cNvPr id="9" name="TextBox 8"/>
          <p:cNvSpPr txBox="1"/>
          <p:nvPr/>
        </p:nvSpPr>
        <p:spPr bwMode="auto">
          <a:xfrm>
            <a:off x="310896" y="2619447"/>
            <a:ext cx="8299177" cy="881780"/>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dirty="0" smtClean="0">
                <a:latin typeface="Arial"/>
                <a:cs typeface="Arial"/>
              </a:rPr>
              <a:t>Unisys logo download is 44% faster with CDN, if we access the CDN frequently the download time has gone up to 60 Sec. Similarly ZIP file download is 58.8% faster through CDN.</a:t>
            </a:r>
          </a:p>
        </p:txBody>
      </p:sp>
    </p:spTree>
    <p:extLst>
      <p:ext uri="{BB962C8B-B14F-4D97-AF65-F5344CB8AC3E}">
        <p14:creationId xmlns:p14="http://schemas.microsoft.com/office/powerpoint/2010/main" val="3776240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POC 2 </a:t>
            </a:r>
            <a:endParaRPr lang="en-US" dirty="0"/>
          </a:p>
        </p:txBody>
      </p:sp>
      <p:sp>
        <p:nvSpPr>
          <p:cNvPr id="3" name="Content Placeholder 2"/>
          <p:cNvSpPr>
            <a:spLocks noGrp="1"/>
          </p:cNvSpPr>
          <p:nvPr>
            <p:ph idx="1"/>
          </p:nvPr>
        </p:nvSpPr>
        <p:spPr>
          <a:xfrm>
            <a:off x="310896" y="871870"/>
            <a:ext cx="8503920" cy="3677270"/>
          </a:xfrm>
        </p:spPr>
        <p:txBody>
          <a:bodyPr/>
          <a:lstStyle/>
          <a:p>
            <a:pPr marL="0" indent="0">
              <a:buNone/>
            </a:pPr>
            <a:r>
              <a:rPr lang="en-US" sz="1400" b="1" dirty="0" smtClean="0"/>
              <a:t>Target: </a:t>
            </a:r>
          </a:p>
          <a:p>
            <a:pPr marL="0" indent="0">
              <a:buNone/>
            </a:pPr>
            <a:r>
              <a:rPr lang="en-US" sz="1400" dirty="0" smtClean="0"/>
              <a:t>We will measure and compare the download time of the Visio 2007 software from Azure Web App. </a:t>
            </a:r>
          </a:p>
          <a:p>
            <a:pPr marL="0" indent="0">
              <a:buNone/>
            </a:pPr>
            <a:r>
              <a:rPr lang="en-US" sz="1400" b="1" dirty="0" smtClean="0"/>
              <a:t>Components </a:t>
            </a:r>
            <a:r>
              <a:rPr lang="en-US" sz="1400" b="1" dirty="0"/>
              <a:t>Used</a:t>
            </a:r>
            <a:r>
              <a:rPr lang="en-US" sz="1400" b="1" dirty="0" smtClean="0"/>
              <a:t>:</a:t>
            </a:r>
          </a:p>
          <a:p>
            <a:r>
              <a:rPr lang="en-US" sz="1400" dirty="0"/>
              <a:t>Azure Blob Storage.</a:t>
            </a:r>
          </a:p>
          <a:p>
            <a:r>
              <a:rPr lang="en-US" sz="1400" dirty="0"/>
              <a:t>Azure CDN Profile. </a:t>
            </a:r>
            <a:endParaRPr lang="en-US" sz="1400" dirty="0" smtClean="0"/>
          </a:p>
          <a:p>
            <a:r>
              <a:rPr lang="en-US" sz="1400" dirty="0" smtClean="0"/>
              <a:t>Azure Web App.</a:t>
            </a:r>
            <a:endParaRPr lang="en-US" sz="1400" dirty="0"/>
          </a:p>
          <a:p>
            <a:pPr marL="0" indent="0">
              <a:buNone/>
            </a:pPr>
            <a:r>
              <a:rPr lang="en-US" sz="1400" b="1" dirty="0" smtClean="0"/>
              <a:t>Approach:</a:t>
            </a:r>
          </a:p>
          <a:p>
            <a:pPr marL="0" indent="0">
              <a:buNone/>
            </a:pPr>
            <a:r>
              <a:rPr lang="en-US" sz="1400" dirty="0" smtClean="0"/>
              <a:t>We have created the CDN  profile called </a:t>
            </a:r>
            <a:r>
              <a:rPr lang="en-US" sz="1400" b="1" dirty="0" smtClean="0"/>
              <a:t>WHYAZURECDN</a:t>
            </a:r>
            <a:r>
              <a:rPr lang="en-US" sz="1400" dirty="0" smtClean="0"/>
              <a:t> based on </a:t>
            </a:r>
            <a:r>
              <a:rPr lang="en-US" sz="1400" b="1" dirty="0" smtClean="0"/>
              <a:t>Central US </a:t>
            </a:r>
            <a:r>
              <a:rPr lang="en-US" sz="1400" dirty="0" smtClean="0"/>
              <a:t>region</a:t>
            </a:r>
            <a:r>
              <a:rPr lang="en-US" sz="1400" b="1" dirty="0" smtClean="0"/>
              <a:t> </a:t>
            </a:r>
            <a:r>
              <a:rPr lang="en-US" sz="1400" dirty="0" smtClean="0"/>
              <a:t>of Azure. The CDN is based on Verizon Standard Pricing Tire. The data has been hosted in the Azure </a:t>
            </a:r>
            <a:r>
              <a:rPr lang="en-US" sz="1400" b="1" dirty="0" smtClean="0"/>
              <a:t>Blob Storage</a:t>
            </a:r>
            <a:r>
              <a:rPr lang="en-US" sz="1400" dirty="0" smtClean="0"/>
              <a:t>. The website is hosted in the App Service of the </a:t>
            </a:r>
            <a:r>
              <a:rPr lang="en-US" sz="1400" b="1" dirty="0" smtClean="0"/>
              <a:t>East US </a:t>
            </a:r>
            <a:r>
              <a:rPr lang="en-US" sz="1400" dirty="0" smtClean="0"/>
              <a:t>region of Azure.</a:t>
            </a:r>
          </a:p>
          <a:p>
            <a:pPr marL="0" indent="0">
              <a:buNone/>
            </a:pPr>
            <a:endParaRPr lang="en-US" sz="1400" dirty="0" smtClean="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4070333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results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3627689"/>
              </p:ext>
            </p:extLst>
          </p:nvPr>
        </p:nvGraphicFramePr>
        <p:xfrm>
          <a:off x="311150" y="1028700"/>
          <a:ext cx="8504240" cy="1010920"/>
        </p:xfrm>
        <a:graphic>
          <a:graphicData uri="http://schemas.openxmlformats.org/drawingml/2006/table">
            <a:tbl>
              <a:tblPr firstRow="1" bandRow="1">
                <a:tableStyleId>{073A0DAA-6AF3-43AB-8588-CEC1D06C72B9}</a:tableStyleId>
              </a:tblPr>
              <a:tblGrid>
                <a:gridCol w="2126060">
                  <a:extLst>
                    <a:ext uri="{9D8B030D-6E8A-4147-A177-3AD203B41FA5}">
                      <a16:colId xmlns:a16="http://schemas.microsoft.com/office/drawing/2014/main" val="3629554053"/>
                    </a:ext>
                  </a:extLst>
                </a:gridCol>
                <a:gridCol w="1351019">
                  <a:extLst>
                    <a:ext uri="{9D8B030D-6E8A-4147-A177-3AD203B41FA5}">
                      <a16:colId xmlns:a16="http://schemas.microsoft.com/office/drawing/2014/main" val="1874838668"/>
                    </a:ext>
                  </a:extLst>
                </a:gridCol>
                <a:gridCol w="2488818">
                  <a:extLst>
                    <a:ext uri="{9D8B030D-6E8A-4147-A177-3AD203B41FA5}">
                      <a16:colId xmlns:a16="http://schemas.microsoft.com/office/drawing/2014/main" val="1040180382"/>
                    </a:ext>
                  </a:extLst>
                </a:gridCol>
                <a:gridCol w="2538343">
                  <a:extLst>
                    <a:ext uri="{9D8B030D-6E8A-4147-A177-3AD203B41FA5}">
                      <a16:colId xmlns:a16="http://schemas.microsoft.com/office/drawing/2014/main" val="178170008"/>
                    </a:ext>
                  </a:extLst>
                </a:gridCol>
              </a:tblGrid>
              <a:tr h="370840">
                <a:tc>
                  <a:txBody>
                    <a:bodyPr/>
                    <a:lstStyle/>
                    <a:p>
                      <a:r>
                        <a:rPr lang="en-US" dirty="0" smtClean="0"/>
                        <a:t>Download Item</a:t>
                      </a:r>
                      <a:endParaRPr lang="en-US" dirty="0"/>
                    </a:p>
                  </a:txBody>
                  <a:tcPr/>
                </a:tc>
                <a:tc>
                  <a:txBody>
                    <a:bodyPr/>
                    <a:lstStyle/>
                    <a:p>
                      <a:r>
                        <a:rPr lang="en-US" dirty="0" smtClean="0"/>
                        <a:t>File Size (MB)</a:t>
                      </a:r>
                      <a:endParaRPr lang="en-US" dirty="0"/>
                    </a:p>
                  </a:txBody>
                  <a:tcPr/>
                </a:tc>
                <a:tc>
                  <a:txBody>
                    <a:bodyPr/>
                    <a:lstStyle/>
                    <a:p>
                      <a:r>
                        <a:rPr lang="en-US" dirty="0" smtClean="0"/>
                        <a:t>CDN End</a:t>
                      </a:r>
                      <a:r>
                        <a:rPr lang="en-US" baseline="0" dirty="0" smtClean="0"/>
                        <a:t> Point (Time)</a:t>
                      </a:r>
                      <a:endParaRPr lang="en-US" dirty="0"/>
                    </a:p>
                  </a:txBody>
                  <a:tcPr/>
                </a:tc>
                <a:tc>
                  <a:txBody>
                    <a:bodyPr/>
                    <a:lstStyle/>
                    <a:p>
                      <a:r>
                        <a:rPr lang="en-US" dirty="0" smtClean="0"/>
                        <a:t>Direct Blob Storage (Time)</a:t>
                      </a:r>
                      <a:endParaRPr lang="en-US" dirty="0"/>
                    </a:p>
                  </a:txBody>
                  <a:tcPr/>
                </a:tc>
                <a:extLst>
                  <a:ext uri="{0D108BD9-81ED-4DB2-BD59-A6C34878D82A}">
                    <a16:rowId xmlns:a16="http://schemas.microsoft.com/office/drawing/2014/main" val="1355130026"/>
                  </a:ext>
                </a:extLst>
              </a:tr>
              <a:tr h="370840">
                <a:tc>
                  <a:txBody>
                    <a:bodyPr/>
                    <a:lstStyle/>
                    <a:p>
                      <a:r>
                        <a:rPr lang="en-US" dirty="0" smtClean="0"/>
                        <a:t>Visio</a:t>
                      </a:r>
                      <a:r>
                        <a:rPr lang="en-US" baseline="0" dirty="0" smtClean="0"/>
                        <a:t> 2007 ZIP File</a:t>
                      </a:r>
                      <a:endParaRPr lang="en-US" dirty="0"/>
                    </a:p>
                  </a:txBody>
                  <a:tcPr/>
                </a:tc>
                <a:tc>
                  <a:txBody>
                    <a:bodyPr/>
                    <a:lstStyle/>
                    <a:p>
                      <a:r>
                        <a:rPr lang="en-US" dirty="0" smtClean="0"/>
                        <a:t>385</a:t>
                      </a:r>
                      <a:r>
                        <a:rPr lang="en-US" baseline="0" dirty="0" smtClean="0"/>
                        <a:t> MB</a:t>
                      </a:r>
                      <a:endParaRPr lang="en-US" dirty="0"/>
                    </a:p>
                  </a:txBody>
                  <a:tcPr/>
                </a:tc>
                <a:tc>
                  <a:txBody>
                    <a:bodyPr/>
                    <a:lstStyle/>
                    <a:p>
                      <a:r>
                        <a:rPr lang="en-US" dirty="0" smtClean="0"/>
                        <a:t>2 Min. 26 Sec. 64 Ms.</a:t>
                      </a:r>
                      <a:endParaRPr lang="en-US" dirty="0"/>
                    </a:p>
                  </a:txBody>
                  <a:tcPr/>
                </a:tc>
                <a:tc>
                  <a:txBody>
                    <a:bodyPr/>
                    <a:lstStyle/>
                    <a:p>
                      <a:r>
                        <a:rPr lang="en-US" dirty="0" smtClean="0"/>
                        <a:t>6</a:t>
                      </a:r>
                      <a:r>
                        <a:rPr lang="en-US" baseline="0" dirty="0" smtClean="0"/>
                        <a:t> Min. 48 Sec. 79 Ms.</a:t>
                      </a:r>
                      <a:endParaRPr lang="en-US" dirty="0"/>
                    </a:p>
                  </a:txBody>
                  <a:tcPr/>
                </a:tc>
                <a:extLst>
                  <a:ext uri="{0D108BD9-81ED-4DB2-BD59-A6C34878D82A}">
                    <a16:rowId xmlns:a16="http://schemas.microsoft.com/office/drawing/2014/main" val="1067487647"/>
                  </a:ext>
                </a:extLst>
              </a:tr>
            </a:tbl>
          </a:graphicData>
        </a:graphic>
      </p:graphicFrame>
      <p:sp>
        <p:nvSpPr>
          <p:cNvPr id="9" name="TextBox 8"/>
          <p:cNvSpPr txBox="1"/>
          <p:nvPr/>
        </p:nvSpPr>
        <p:spPr bwMode="auto">
          <a:xfrm>
            <a:off x="249019" y="2272450"/>
            <a:ext cx="8299177" cy="1035668"/>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dirty="0" smtClean="0">
                <a:latin typeface="Arial"/>
                <a:cs typeface="Arial"/>
              </a:rPr>
              <a:t>Visio 2007 download is almost three times faster with CDN, both the download were made from </a:t>
            </a:r>
            <a:r>
              <a:rPr lang="en-US" dirty="0" smtClean="0">
                <a:latin typeface="Arial"/>
                <a:cs typeface="Arial"/>
              </a:rPr>
              <a:t>my </a:t>
            </a:r>
            <a:r>
              <a:rPr lang="en-US" dirty="0" smtClean="0">
                <a:latin typeface="Arial"/>
                <a:cs typeface="Arial"/>
              </a:rPr>
              <a:t>office </a:t>
            </a:r>
            <a:r>
              <a:rPr lang="en-US" dirty="0" smtClean="0">
                <a:latin typeface="Arial"/>
                <a:cs typeface="Arial"/>
              </a:rPr>
              <a:t>in Bangalore. And the user is in the LAN.</a:t>
            </a:r>
            <a:endParaRPr lang="en-US" dirty="0">
              <a:latin typeface="Arial"/>
              <a:cs typeface="Arial"/>
            </a:endParaRPr>
          </a:p>
          <a:p>
            <a:pPr>
              <a:lnSpc>
                <a:spcPct val="95000"/>
              </a:lnSpc>
              <a:spcBef>
                <a:spcPts val="1200"/>
              </a:spcBef>
            </a:pPr>
            <a:endParaRPr lang="en-US" dirty="0" smtClean="0">
              <a:latin typeface="Arial"/>
              <a:cs typeface="Arial"/>
            </a:endParaRPr>
          </a:p>
        </p:txBody>
      </p:sp>
    </p:spTree>
    <p:extLst>
      <p:ext uri="{BB962C8B-B14F-4D97-AF65-F5344CB8AC3E}">
        <p14:creationId xmlns:p14="http://schemas.microsoft.com/office/powerpoint/2010/main" val="2100398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207768" y="918697"/>
            <a:ext cx="8503920" cy="3520440"/>
          </a:xfrm>
        </p:spPr>
        <p:txBody>
          <a:bodyPr/>
          <a:lstStyle/>
          <a:p>
            <a:r>
              <a:rPr lang="en-US" sz="1400" dirty="0" smtClean="0"/>
              <a:t>This is the end of POC, the next step will be assign a </a:t>
            </a:r>
            <a:r>
              <a:rPr lang="en-US" sz="1400" dirty="0" err="1" smtClean="0"/>
              <a:t>.net</a:t>
            </a:r>
            <a:r>
              <a:rPr lang="en-US" sz="1400" dirty="0" smtClean="0"/>
              <a:t> developer to develop the security module of the token authentication and integrate with Azure Active Directory.</a:t>
            </a:r>
            <a:endParaRPr lang="en-US" sz="1400" dirty="0"/>
          </a:p>
        </p:txBody>
      </p:sp>
    </p:spTree>
    <p:extLst>
      <p:ext uri="{BB962C8B-B14F-4D97-AF65-F5344CB8AC3E}">
        <p14:creationId xmlns:p14="http://schemas.microsoft.com/office/powerpoint/2010/main" val="3724521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idx="4294967295"/>
          </p:nvPr>
        </p:nvSpPr>
        <p:spPr>
          <a:xfrm>
            <a:off x="0" y="1184275"/>
            <a:ext cx="8504238" cy="914400"/>
          </a:xfrm>
        </p:spPr>
        <p:txBody>
          <a:bodyPr/>
          <a:lstStyle/>
          <a:p>
            <a:r>
              <a:rPr lang="en-US" dirty="0" smtClean="0"/>
              <a:t>Thank You</a:t>
            </a:r>
            <a:endParaRPr lang="en-US" dirty="0"/>
          </a:p>
        </p:txBody>
      </p:sp>
    </p:spTree>
    <p:extLst>
      <p:ext uri="{BB962C8B-B14F-4D97-AF65-F5344CB8AC3E}">
        <p14:creationId xmlns:p14="http://schemas.microsoft.com/office/powerpoint/2010/main" val="25323598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Azure CDN Features</a:t>
            </a:r>
          </a:p>
          <a:p>
            <a:r>
              <a:rPr lang="en-US" dirty="0" smtClean="0"/>
              <a:t>How CDN Works</a:t>
            </a:r>
          </a:p>
          <a:p>
            <a:r>
              <a:rPr lang="en-US" dirty="0" smtClean="0"/>
              <a:t>Azure CDN Pricing</a:t>
            </a:r>
          </a:p>
          <a:p>
            <a:r>
              <a:rPr lang="en-US" dirty="0" smtClean="0"/>
              <a:t>Azure CDN Advantages and Security</a:t>
            </a:r>
          </a:p>
          <a:p>
            <a:r>
              <a:rPr lang="en-US" dirty="0" smtClean="0"/>
              <a:t>How to token Authentication work</a:t>
            </a:r>
          </a:p>
          <a:p>
            <a:r>
              <a:rPr lang="en-US" dirty="0" smtClean="0"/>
              <a:t>POC1 </a:t>
            </a:r>
            <a:r>
              <a:rPr lang="en-US" dirty="0"/>
              <a:t>and POC2 </a:t>
            </a:r>
            <a:r>
              <a:rPr lang="en-US" dirty="0" smtClean="0"/>
              <a:t>Results</a:t>
            </a:r>
          </a:p>
          <a:p>
            <a:r>
              <a:rPr lang="en-US" dirty="0" smtClean="0"/>
              <a:t>Next Steps</a:t>
            </a:r>
            <a:endParaRPr lang="en-US" dirty="0"/>
          </a:p>
        </p:txBody>
      </p:sp>
    </p:spTree>
    <p:extLst>
      <p:ext uri="{BB962C8B-B14F-4D97-AF65-F5344CB8AC3E}">
        <p14:creationId xmlns:p14="http://schemas.microsoft.com/office/powerpoint/2010/main" val="4229079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Azure CDN Features</a:t>
            </a:r>
            <a:endParaRPr lang="en-US" dirty="0"/>
          </a:p>
        </p:txBody>
      </p:sp>
      <p:sp>
        <p:nvSpPr>
          <p:cNvPr id="3" name="Content Placeholder 2"/>
          <p:cNvSpPr>
            <a:spLocks noGrp="1"/>
          </p:cNvSpPr>
          <p:nvPr>
            <p:ph idx="1"/>
          </p:nvPr>
        </p:nvSpPr>
        <p:spPr>
          <a:xfrm>
            <a:off x="310896" y="1028699"/>
            <a:ext cx="8503920" cy="3735805"/>
          </a:xfrm>
        </p:spPr>
        <p:txBody>
          <a:bodyPr/>
          <a:lstStyle/>
          <a:p>
            <a:pPr marL="0" indent="0">
              <a:buNone/>
            </a:pPr>
            <a:r>
              <a:rPr lang="en-US" sz="1400" b="1" dirty="0" smtClean="0"/>
              <a:t>Features of Azure CDN</a:t>
            </a:r>
          </a:p>
          <a:p>
            <a:r>
              <a:rPr lang="en-US" sz="1400" dirty="0" smtClean="0"/>
              <a:t>Azure CDN has been used for delivering high bandwidth content that is stored in Azure or other location.</a:t>
            </a:r>
          </a:p>
          <a:p>
            <a:r>
              <a:rPr lang="en-US" sz="1400" dirty="0"/>
              <a:t>The major advantages of using the CDN are lower latency and faster delivery of content to users irrespective of their geographical location in relation to the datacenter where </a:t>
            </a:r>
            <a:r>
              <a:rPr lang="en-US" sz="1400" dirty="0" smtClean="0"/>
              <a:t>the content is hosted.</a:t>
            </a:r>
          </a:p>
          <a:p>
            <a:r>
              <a:rPr lang="en-US" sz="1400" dirty="0"/>
              <a:t>The CDN is typically used for delivering static content such as images, style sheets, documents, files, client-side scripts, and HTML pages</a:t>
            </a:r>
            <a:r>
              <a:rPr lang="en-US" sz="1400" dirty="0" smtClean="0"/>
              <a:t>.</a:t>
            </a:r>
          </a:p>
          <a:p>
            <a:r>
              <a:rPr lang="en-US" sz="1400" dirty="0"/>
              <a:t>Using the CDN should also help to reduce the load on application because it is relieved of the processing required to access and deliver the content. This reduction in load can help to increase the performance and scalability of the application, as well as minimizing hosting costs by reducing the processing resources required to achieve a specific level of performance and availability.</a:t>
            </a:r>
          </a:p>
          <a:p>
            <a:r>
              <a:rPr lang="en-US" sz="1400" dirty="0"/>
              <a:t>The CDN can deliver content over HTTPS (SSL) using the certificate provided by the CDN, but it will also be available over HTTP as </a:t>
            </a:r>
            <a:r>
              <a:rPr lang="en-US" sz="1400" dirty="0" smtClean="0"/>
              <a:t>well. In our demo we have used secure content over HTTPS(Port 443).</a:t>
            </a:r>
          </a:p>
          <a:p>
            <a:endParaRPr lang="en-US" sz="1400" dirty="0" smtClean="0"/>
          </a:p>
          <a:p>
            <a:endParaRPr lang="en-US" sz="1400" dirty="0"/>
          </a:p>
        </p:txBody>
      </p:sp>
    </p:spTree>
    <p:extLst>
      <p:ext uri="{BB962C8B-B14F-4D97-AF65-F5344CB8AC3E}">
        <p14:creationId xmlns:p14="http://schemas.microsoft.com/office/powerpoint/2010/main" val="493041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3" name="Content Placeholder 2"/>
          <p:cNvSpPr>
            <a:spLocks noGrp="1"/>
          </p:cNvSpPr>
          <p:nvPr>
            <p:ph idx="1"/>
          </p:nvPr>
        </p:nvSpPr>
        <p:spPr>
          <a:xfrm>
            <a:off x="256243" y="2413586"/>
            <a:ext cx="8503920" cy="2275372"/>
          </a:xfrm>
        </p:spPr>
        <p:txBody>
          <a:bodyPr/>
          <a:lstStyle/>
          <a:p>
            <a:pPr marL="0" indent="0" algn="ctr">
              <a:buNone/>
            </a:pPr>
            <a:endParaRPr lang="en-US" sz="900" dirty="0" smtClean="0"/>
          </a:p>
          <a:p>
            <a:pPr>
              <a:buFont typeface="+mj-lt"/>
              <a:buAutoNum type="arabicPeriod"/>
            </a:pPr>
            <a:r>
              <a:rPr lang="en-US" sz="900" dirty="0" smtClean="0"/>
              <a:t>A </a:t>
            </a:r>
            <a:r>
              <a:rPr lang="en-US" sz="900" dirty="0"/>
              <a:t>user (</a:t>
            </a:r>
            <a:r>
              <a:rPr lang="en-US" sz="900" dirty="0" smtClean="0"/>
              <a:t>Andy) </a:t>
            </a:r>
            <a:r>
              <a:rPr lang="en-US" sz="900" dirty="0"/>
              <a:t>requests a file (also called an asset) using a URL with a special domain name, such as &lt;</a:t>
            </a:r>
            <a:r>
              <a:rPr lang="en-US" sz="900" dirty="0" err="1"/>
              <a:t>endpointname</a:t>
            </a:r>
            <a:r>
              <a:rPr lang="en-US" sz="900" dirty="0"/>
              <a:t>&gt;.azureedge.net. DNS routes the request to the best performing Point-of-Presence (POP) location. Usually </a:t>
            </a:r>
            <a:r>
              <a:rPr lang="en-US" sz="900" dirty="0" smtClean="0"/>
              <a:t>this </a:t>
            </a:r>
            <a:r>
              <a:rPr lang="en-US" sz="900" dirty="0"/>
              <a:t>is the POP that is geographically closest to the user</a:t>
            </a:r>
            <a:r>
              <a:rPr lang="en-US" sz="900" dirty="0" smtClean="0"/>
              <a:t>.</a:t>
            </a:r>
          </a:p>
          <a:p>
            <a:pPr>
              <a:buFont typeface="+mj-lt"/>
              <a:buAutoNum type="arabicPeriod"/>
            </a:pPr>
            <a:r>
              <a:rPr lang="en-US" sz="900" dirty="0"/>
              <a:t>If the edge servers in the POP do not have the file in their cache, the edge server requests the file from the origin. The origin can be an Azure Web App, Azure Cloud Service, Azure Storage account, or any publicly accessible web server</a:t>
            </a:r>
            <a:r>
              <a:rPr lang="en-US" sz="900" dirty="0" smtClean="0"/>
              <a:t>.</a:t>
            </a:r>
          </a:p>
          <a:p>
            <a:pPr>
              <a:buFont typeface="+mj-lt"/>
              <a:buAutoNum type="arabicPeriod"/>
            </a:pPr>
            <a:r>
              <a:rPr lang="en-US" sz="900" dirty="0"/>
              <a:t>The origin returns the file to the edge server, including optional HTTP headers describing the file's Time-to-Live (TTL</a:t>
            </a:r>
            <a:r>
              <a:rPr lang="en-US" sz="900" dirty="0" smtClean="0"/>
              <a:t>).</a:t>
            </a:r>
          </a:p>
          <a:p>
            <a:pPr>
              <a:buFont typeface="+mj-lt"/>
              <a:buAutoNum type="arabicPeriod"/>
            </a:pPr>
            <a:r>
              <a:rPr lang="en-US" sz="900" dirty="0"/>
              <a:t>The edge server caches the file and returns the file to the original requestor (</a:t>
            </a:r>
            <a:r>
              <a:rPr lang="en-US" sz="900" dirty="0" smtClean="0"/>
              <a:t>Andy). </a:t>
            </a:r>
            <a:r>
              <a:rPr lang="en-US" sz="900" dirty="0"/>
              <a:t>The file remains cached on the edge server until the TTL expires. If the origin didn't specify a TTL, the default TTL is seven days</a:t>
            </a:r>
            <a:r>
              <a:rPr lang="en-US" sz="900" dirty="0" smtClean="0"/>
              <a:t>.</a:t>
            </a:r>
          </a:p>
          <a:p>
            <a:pPr>
              <a:buFont typeface="+mj-lt"/>
              <a:buAutoNum type="arabicPeriod"/>
            </a:pPr>
            <a:r>
              <a:rPr lang="en-US" sz="900" dirty="0"/>
              <a:t>Additional users may then request the same file using that same URL, and may also be directed to that same POP</a:t>
            </a:r>
            <a:r>
              <a:rPr lang="en-US" sz="900" dirty="0" smtClean="0"/>
              <a:t>.</a:t>
            </a:r>
          </a:p>
          <a:p>
            <a:pPr>
              <a:buFont typeface="+mj-lt"/>
              <a:buAutoNum type="arabicPeriod"/>
            </a:pPr>
            <a:r>
              <a:rPr lang="en-US" sz="900" dirty="0"/>
              <a:t>If the TTL for the file hasn't expired, the edge server returns the file from the cache. This results in a faster, more responsive user experience.</a:t>
            </a:r>
          </a:p>
          <a:p>
            <a:pPr marL="342900" indent="-342900">
              <a:buFont typeface="+mj-lt"/>
              <a:buAutoNum type="arabicPeriod"/>
            </a:pPr>
            <a:endParaRPr lang="en-US" sz="1400" dirty="0"/>
          </a:p>
          <a:p>
            <a:endParaRPr lang="en-US" sz="1400" dirty="0"/>
          </a:p>
          <a:p>
            <a:endParaRPr lang="en-US" sz="1400" dirty="0"/>
          </a:p>
          <a:p>
            <a:endParaRPr lang="en-US" sz="1400" dirty="0" smtClean="0"/>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89023" y="1274130"/>
            <a:ext cx="780290" cy="78029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87440" y="1296803"/>
            <a:ext cx="780290" cy="780290"/>
          </a:xfrm>
          <a:prstGeom prst="rect">
            <a:avLst/>
          </a:prstGeom>
        </p:spPr>
      </p:pic>
      <p:sp>
        <p:nvSpPr>
          <p:cNvPr id="9" name="TextBox 8"/>
          <p:cNvSpPr txBox="1"/>
          <p:nvPr/>
        </p:nvSpPr>
        <p:spPr bwMode="auto">
          <a:xfrm>
            <a:off x="3568851" y="2019385"/>
            <a:ext cx="1017467" cy="209288"/>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800" b="1" dirty="0" smtClean="0">
                <a:latin typeface="Arial"/>
                <a:cs typeface="Arial"/>
              </a:rPr>
              <a:t>EDGE SERVERS</a:t>
            </a:r>
          </a:p>
        </p:txBody>
      </p:sp>
      <p:sp>
        <p:nvSpPr>
          <p:cNvPr id="10" name="TextBox 9"/>
          <p:cNvSpPr txBox="1"/>
          <p:nvPr/>
        </p:nvSpPr>
        <p:spPr bwMode="auto">
          <a:xfrm>
            <a:off x="3419996" y="1169486"/>
            <a:ext cx="1412502" cy="209288"/>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800" b="1" dirty="0" smtClean="0">
                <a:latin typeface="Arial"/>
                <a:cs typeface="Arial"/>
              </a:rPr>
              <a:t>Point of Presence (POP)</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6340" y="874965"/>
            <a:ext cx="390145" cy="324662"/>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33019" y="2009281"/>
            <a:ext cx="780290" cy="592834"/>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75091" y="1355122"/>
            <a:ext cx="627321" cy="621117"/>
          </a:xfrm>
          <a:prstGeom prst="rect">
            <a:avLst/>
          </a:prstGeom>
        </p:spPr>
      </p:pic>
      <p:sp>
        <p:nvSpPr>
          <p:cNvPr id="15" name="TextBox 14"/>
          <p:cNvSpPr txBox="1"/>
          <p:nvPr/>
        </p:nvSpPr>
        <p:spPr bwMode="auto">
          <a:xfrm>
            <a:off x="1096582" y="1269401"/>
            <a:ext cx="832105" cy="216649"/>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800" b="1" dirty="0" smtClean="0">
                <a:latin typeface="Arial"/>
                <a:cs typeface="Arial"/>
              </a:rPr>
              <a:t>User (Andy)</a:t>
            </a:r>
          </a:p>
        </p:txBody>
      </p:sp>
      <p:sp>
        <p:nvSpPr>
          <p:cNvPr id="16" name="TextBox 15"/>
          <p:cNvSpPr txBox="1"/>
          <p:nvPr/>
        </p:nvSpPr>
        <p:spPr bwMode="auto">
          <a:xfrm>
            <a:off x="5902378" y="2101172"/>
            <a:ext cx="1572746" cy="209288"/>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800" b="1" dirty="0" smtClean="0">
                <a:latin typeface="Arial"/>
                <a:cs typeface="Arial"/>
              </a:rPr>
              <a:t>Origin Azure Blob Storage</a:t>
            </a:r>
          </a:p>
        </p:txBody>
      </p:sp>
      <p:pic>
        <p:nvPicPr>
          <p:cNvPr id="17" name="Picture 16"/>
          <p:cNvPicPr>
            <a:picLocks noChangeAspect="1"/>
          </p:cNvPicPr>
          <p:nvPr/>
        </p:nvPicPr>
        <p:blipFill>
          <a:blip r:embed="rId7"/>
          <a:stretch>
            <a:fillRect/>
          </a:stretch>
        </p:blipFill>
        <p:spPr>
          <a:xfrm>
            <a:off x="4800554" y="1364067"/>
            <a:ext cx="1333941" cy="751812"/>
          </a:xfrm>
          <a:prstGeom prst="rect">
            <a:avLst/>
          </a:prstGeom>
        </p:spPr>
      </p:pic>
      <p:pic>
        <p:nvPicPr>
          <p:cNvPr id="18" name="Picture 17"/>
          <p:cNvPicPr>
            <a:picLocks noChangeAspect="1"/>
          </p:cNvPicPr>
          <p:nvPr/>
        </p:nvPicPr>
        <p:blipFill>
          <a:blip r:embed="rId8"/>
          <a:stretch>
            <a:fillRect/>
          </a:stretch>
        </p:blipFill>
        <p:spPr>
          <a:xfrm>
            <a:off x="1788496" y="949582"/>
            <a:ext cx="1391233" cy="946598"/>
          </a:xfrm>
          <a:prstGeom prst="rect">
            <a:avLst/>
          </a:prstGeom>
        </p:spPr>
      </p:pic>
      <p:pic>
        <p:nvPicPr>
          <p:cNvPr id="19" name="Picture 18"/>
          <p:cNvPicPr>
            <a:picLocks noChangeAspect="1"/>
          </p:cNvPicPr>
          <p:nvPr/>
        </p:nvPicPr>
        <p:blipFill>
          <a:blip r:embed="rId9"/>
          <a:stretch>
            <a:fillRect/>
          </a:stretch>
        </p:blipFill>
        <p:spPr>
          <a:xfrm>
            <a:off x="2007091" y="1823329"/>
            <a:ext cx="920492" cy="810688"/>
          </a:xfrm>
          <a:prstGeom prst="rect">
            <a:avLst/>
          </a:prstGeom>
        </p:spPr>
      </p:pic>
      <p:sp>
        <p:nvSpPr>
          <p:cNvPr id="20" name="TextBox 19"/>
          <p:cNvSpPr txBox="1"/>
          <p:nvPr/>
        </p:nvSpPr>
        <p:spPr bwMode="auto">
          <a:xfrm>
            <a:off x="1075359" y="2534929"/>
            <a:ext cx="832105" cy="216649"/>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800" b="1" dirty="0" smtClean="0">
                <a:latin typeface="Arial"/>
                <a:cs typeface="Arial"/>
              </a:rPr>
              <a:t>Other Users</a:t>
            </a:r>
          </a:p>
        </p:txBody>
      </p:sp>
      <p:sp>
        <p:nvSpPr>
          <p:cNvPr id="21" name="TextBox 20"/>
          <p:cNvSpPr txBox="1"/>
          <p:nvPr/>
        </p:nvSpPr>
        <p:spPr bwMode="auto">
          <a:xfrm>
            <a:off x="7314736" y="1891884"/>
            <a:ext cx="1572746" cy="209288"/>
          </a:xfrm>
          <a:prstGeom prst="rect">
            <a:avLst/>
          </a:prstGeom>
          <a:noFill/>
          <a:ln w="12700" cap="sq" algn="ctr">
            <a:noFill/>
            <a:miter lim="800000"/>
            <a:headEnd/>
            <a:tailEnd/>
          </a:ln>
          <a:effectLst/>
        </p:spPr>
        <p:txBody>
          <a:bodyPr wrap="square" rtlCol="0">
            <a:spAutoFit/>
          </a:bodyPr>
          <a:lstStyle/>
          <a:p>
            <a:pPr algn="ctr">
              <a:lnSpc>
                <a:spcPct val="95000"/>
              </a:lnSpc>
              <a:spcBef>
                <a:spcPts val="1200"/>
              </a:spcBef>
            </a:pPr>
            <a:r>
              <a:rPr lang="en-US" sz="800" b="1" dirty="0" smtClean="0">
                <a:latin typeface="Arial"/>
                <a:cs typeface="Arial"/>
              </a:rPr>
              <a:t>CDN</a:t>
            </a:r>
          </a:p>
        </p:txBody>
      </p:sp>
    </p:spTree>
    <p:extLst>
      <p:ext uri="{BB962C8B-B14F-4D97-AF65-F5344CB8AC3E}">
        <p14:creationId xmlns:p14="http://schemas.microsoft.com/office/powerpoint/2010/main" val="1721005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Azure CDN Pricing</a:t>
            </a:r>
            <a:endParaRPr lang="en-US" dirty="0"/>
          </a:p>
        </p:txBody>
      </p:sp>
      <p:pic>
        <p:nvPicPr>
          <p:cNvPr id="4" name="Content Placeholder 3"/>
          <p:cNvPicPr>
            <a:picLocks noGrp="1" noChangeAspect="1"/>
          </p:cNvPicPr>
          <p:nvPr>
            <p:ph idx="1"/>
          </p:nvPr>
        </p:nvPicPr>
        <p:blipFill>
          <a:blip r:embed="rId2"/>
          <a:stretch>
            <a:fillRect/>
          </a:stretch>
        </p:blipFill>
        <p:spPr>
          <a:xfrm>
            <a:off x="5746896" y="898804"/>
            <a:ext cx="3264335" cy="3171161"/>
          </a:xfrm>
          <a:prstGeom prst="rect">
            <a:avLst/>
          </a:prstGeom>
        </p:spPr>
      </p:pic>
      <p:sp>
        <p:nvSpPr>
          <p:cNvPr id="5" name="TextBox 4"/>
          <p:cNvSpPr txBox="1"/>
          <p:nvPr/>
        </p:nvSpPr>
        <p:spPr bwMode="auto">
          <a:xfrm>
            <a:off x="106326" y="1119076"/>
            <a:ext cx="4311502" cy="3171161"/>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endParaRPr lang="en-US" dirty="0" smtClean="0">
              <a:latin typeface="Arial"/>
              <a:cs typeface="Arial"/>
            </a:endParaRPr>
          </a:p>
        </p:txBody>
      </p:sp>
      <p:graphicFrame>
        <p:nvGraphicFramePr>
          <p:cNvPr id="6" name="Table 5"/>
          <p:cNvGraphicFramePr>
            <a:graphicFrameLocks noGrp="1"/>
          </p:cNvGraphicFramePr>
          <p:nvPr>
            <p:extLst>
              <p:ext uri="{D42A27DB-BD31-4B8C-83A1-F6EECF244321}">
                <p14:modId xmlns:p14="http://schemas.microsoft.com/office/powerpoint/2010/main" val="1576031493"/>
              </p:ext>
            </p:extLst>
          </p:nvPr>
        </p:nvGraphicFramePr>
        <p:xfrm>
          <a:off x="67337" y="935662"/>
          <a:ext cx="5371215" cy="3257103"/>
        </p:xfrm>
        <a:graphic>
          <a:graphicData uri="http://schemas.openxmlformats.org/drawingml/2006/table">
            <a:tbl>
              <a:tblPr firstRow="1" bandRow="1">
                <a:tableStyleId>{073A0DAA-6AF3-43AB-8588-CEC1D06C72B9}</a:tableStyleId>
              </a:tblPr>
              <a:tblGrid>
                <a:gridCol w="1790405">
                  <a:extLst>
                    <a:ext uri="{9D8B030D-6E8A-4147-A177-3AD203B41FA5}">
                      <a16:colId xmlns:a16="http://schemas.microsoft.com/office/drawing/2014/main" val="1909869993"/>
                    </a:ext>
                  </a:extLst>
                </a:gridCol>
                <a:gridCol w="1790405">
                  <a:extLst>
                    <a:ext uri="{9D8B030D-6E8A-4147-A177-3AD203B41FA5}">
                      <a16:colId xmlns:a16="http://schemas.microsoft.com/office/drawing/2014/main" val="727681104"/>
                    </a:ext>
                  </a:extLst>
                </a:gridCol>
                <a:gridCol w="1790405">
                  <a:extLst>
                    <a:ext uri="{9D8B030D-6E8A-4147-A177-3AD203B41FA5}">
                      <a16:colId xmlns:a16="http://schemas.microsoft.com/office/drawing/2014/main" val="1535076207"/>
                    </a:ext>
                  </a:extLst>
                </a:gridCol>
              </a:tblGrid>
              <a:tr h="713254">
                <a:tc>
                  <a:txBody>
                    <a:bodyPr/>
                    <a:lstStyle/>
                    <a:p>
                      <a:r>
                        <a:rPr lang="en-US" sz="1400" dirty="0" smtClean="0"/>
                        <a:t>CDN Zone</a:t>
                      </a:r>
                      <a:endParaRPr lang="en-US" sz="1400" dirty="0"/>
                    </a:p>
                  </a:txBody>
                  <a:tcPr/>
                </a:tc>
                <a:tc>
                  <a:txBody>
                    <a:bodyPr/>
                    <a:lstStyle/>
                    <a:p>
                      <a:r>
                        <a:rPr lang="en-US" sz="1400" dirty="0" smtClean="0"/>
                        <a:t>Price for 1 TB (Premium. Verizon)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Price for 1 TB (Std. Verizon) </a:t>
                      </a:r>
                    </a:p>
                    <a:p>
                      <a:endParaRPr lang="en-US" sz="1400" dirty="0"/>
                    </a:p>
                  </a:txBody>
                  <a:tcPr/>
                </a:tc>
                <a:extLst>
                  <a:ext uri="{0D108BD9-81ED-4DB2-BD59-A6C34878D82A}">
                    <a16:rowId xmlns:a16="http://schemas.microsoft.com/office/drawing/2014/main" val="2297467213"/>
                  </a:ext>
                </a:extLst>
              </a:tr>
              <a:tr h="505222">
                <a:tc>
                  <a:txBody>
                    <a:bodyPr/>
                    <a:lstStyle/>
                    <a:p>
                      <a:r>
                        <a:rPr lang="en-US" sz="1400" dirty="0" smtClean="0"/>
                        <a:t>Zone 1 (North</a:t>
                      </a:r>
                      <a:r>
                        <a:rPr lang="en-US" sz="1400" baseline="0" dirty="0" smtClean="0"/>
                        <a:t> America</a:t>
                      </a:r>
                      <a:r>
                        <a:rPr lang="en-US" sz="1400" dirty="0" smtClean="0"/>
                        <a:t>, Europe)</a:t>
                      </a:r>
                      <a:endParaRPr lang="en-US" sz="1400" dirty="0"/>
                    </a:p>
                  </a:txBody>
                  <a:tcPr/>
                </a:tc>
                <a:tc>
                  <a:txBody>
                    <a:bodyPr/>
                    <a:lstStyle/>
                    <a:p>
                      <a:r>
                        <a:rPr lang="en-US" sz="1400" dirty="0" smtClean="0"/>
                        <a:t>$ 174.08 Per</a:t>
                      </a:r>
                      <a:r>
                        <a:rPr lang="en-US" sz="1400" baseline="0" dirty="0" smtClean="0"/>
                        <a:t> Month</a:t>
                      </a:r>
                      <a:endParaRPr lang="en-US" sz="1400" dirty="0"/>
                    </a:p>
                  </a:txBody>
                  <a:tcPr/>
                </a:tc>
                <a:tc>
                  <a:txBody>
                    <a:bodyPr/>
                    <a:lstStyle/>
                    <a:p>
                      <a:r>
                        <a:rPr lang="en-US" sz="1400" dirty="0" smtClean="0"/>
                        <a:t>$ 89.09   Per</a:t>
                      </a:r>
                      <a:r>
                        <a:rPr lang="en-US" sz="1400" baseline="0" dirty="0" smtClean="0"/>
                        <a:t> Month</a:t>
                      </a:r>
                      <a:endParaRPr lang="en-US" sz="1400" dirty="0"/>
                    </a:p>
                  </a:txBody>
                  <a:tcPr/>
                </a:tc>
                <a:extLst>
                  <a:ext uri="{0D108BD9-81ED-4DB2-BD59-A6C34878D82A}">
                    <a16:rowId xmlns:a16="http://schemas.microsoft.com/office/drawing/2014/main" val="4079243544"/>
                  </a:ext>
                </a:extLst>
              </a:tr>
              <a:tr h="505222">
                <a:tc>
                  <a:txBody>
                    <a:bodyPr/>
                    <a:lstStyle/>
                    <a:p>
                      <a:pPr marL="0" algn="l" defTabSz="914400" rtl="0" eaLnBrk="1" latinLnBrk="0" hangingPunct="1"/>
                      <a:r>
                        <a:rPr lang="en-US" sz="1400" kern="1200" dirty="0" smtClean="0">
                          <a:solidFill>
                            <a:schemeClr val="dk1"/>
                          </a:solidFill>
                          <a:latin typeface="+mn-lt"/>
                          <a:ea typeface="+mn-ea"/>
                          <a:cs typeface="+mn-cs"/>
                        </a:rPr>
                        <a:t>Zone 2(Asia Pacific, Japan)</a:t>
                      </a:r>
                      <a:endParaRPr lang="en-US" sz="1400" kern="1200" dirty="0">
                        <a:solidFill>
                          <a:schemeClr val="dk1"/>
                        </a:solidFill>
                        <a:latin typeface="+mn-lt"/>
                        <a:ea typeface="+mn-ea"/>
                        <a:cs typeface="+mn-cs"/>
                      </a:endParaRPr>
                    </a:p>
                  </a:txBody>
                  <a:tcPr/>
                </a:tc>
                <a:tc>
                  <a:txBody>
                    <a:bodyPr/>
                    <a:lstStyle/>
                    <a:p>
                      <a:r>
                        <a:rPr lang="en-US" sz="1400" dirty="0" smtClean="0"/>
                        <a:t>$</a:t>
                      </a:r>
                      <a:r>
                        <a:rPr lang="en-US" sz="1400" baseline="0" dirty="0" smtClean="0"/>
                        <a:t> 256.00 Per Month</a:t>
                      </a:r>
                      <a:endParaRPr lang="en-US" sz="1400" dirty="0"/>
                    </a:p>
                  </a:txBody>
                  <a:tcPr/>
                </a:tc>
                <a:tc>
                  <a:txBody>
                    <a:bodyPr/>
                    <a:lstStyle/>
                    <a:p>
                      <a:r>
                        <a:rPr lang="en-US" sz="1400" dirty="0" smtClean="0"/>
                        <a:t>$ 141.31 Per</a:t>
                      </a:r>
                      <a:r>
                        <a:rPr lang="en-US" sz="1400" baseline="0" dirty="0" smtClean="0"/>
                        <a:t> Month</a:t>
                      </a:r>
                      <a:endParaRPr lang="en-US" sz="1400" dirty="0"/>
                    </a:p>
                  </a:txBody>
                  <a:tcPr/>
                </a:tc>
                <a:extLst>
                  <a:ext uri="{0D108BD9-81ED-4DB2-BD59-A6C34878D82A}">
                    <a16:rowId xmlns:a16="http://schemas.microsoft.com/office/drawing/2014/main" val="861127771"/>
                  </a:ext>
                </a:extLst>
              </a:tr>
              <a:tr h="496421">
                <a:tc>
                  <a:txBody>
                    <a:bodyPr/>
                    <a:lstStyle/>
                    <a:p>
                      <a:pPr marL="0" algn="l" defTabSz="914400" rtl="0" eaLnBrk="1" latinLnBrk="0" hangingPunct="1"/>
                      <a:r>
                        <a:rPr lang="en-US" sz="1400" kern="1200" dirty="0" smtClean="0">
                          <a:solidFill>
                            <a:schemeClr val="dk1"/>
                          </a:solidFill>
                          <a:latin typeface="+mn-lt"/>
                          <a:ea typeface="+mn-ea"/>
                          <a:cs typeface="+mn-cs"/>
                        </a:rPr>
                        <a:t>Zone 3(Brazil)</a:t>
                      </a:r>
                      <a:endParaRPr lang="en-US" sz="1400" kern="1200" dirty="0">
                        <a:solidFill>
                          <a:schemeClr val="dk1"/>
                        </a:solidFill>
                        <a:latin typeface="+mn-lt"/>
                        <a:ea typeface="+mn-ea"/>
                        <a:cs typeface="+mn-cs"/>
                      </a:endParaRPr>
                    </a:p>
                  </a:txBody>
                  <a:tcPr/>
                </a:tc>
                <a:tc>
                  <a:txBody>
                    <a:bodyPr/>
                    <a:lstStyle/>
                    <a:p>
                      <a:r>
                        <a:rPr lang="en-US" sz="1400" dirty="0" smtClean="0"/>
                        <a:t>$ 512.00 Per</a:t>
                      </a:r>
                      <a:r>
                        <a:rPr lang="en-US" sz="1400" baseline="0" dirty="0" smtClean="0"/>
                        <a:t> Month</a:t>
                      </a:r>
                      <a:endParaRPr lang="en-US" sz="1400" dirty="0"/>
                    </a:p>
                  </a:txBody>
                  <a:tcPr/>
                </a:tc>
                <a:tc>
                  <a:txBody>
                    <a:bodyPr/>
                    <a:lstStyle/>
                    <a:p>
                      <a:r>
                        <a:rPr lang="en-US" sz="1400" dirty="0" smtClean="0"/>
                        <a:t>$ 256.00 Per</a:t>
                      </a:r>
                      <a:r>
                        <a:rPr lang="en-US" sz="1400" baseline="0" dirty="0" smtClean="0"/>
                        <a:t> Month</a:t>
                      </a:r>
                      <a:endParaRPr lang="en-US" sz="1400" dirty="0"/>
                    </a:p>
                  </a:txBody>
                  <a:tcPr/>
                </a:tc>
                <a:extLst>
                  <a:ext uri="{0D108BD9-81ED-4DB2-BD59-A6C34878D82A}">
                    <a16:rowId xmlns:a16="http://schemas.microsoft.com/office/drawing/2014/main" val="1691564711"/>
                  </a:ext>
                </a:extLst>
              </a:tr>
              <a:tr h="496421">
                <a:tc>
                  <a:txBody>
                    <a:bodyPr/>
                    <a:lstStyle/>
                    <a:p>
                      <a:pPr marL="0" algn="l" defTabSz="914400" rtl="0" eaLnBrk="1" latinLnBrk="0" hangingPunct="1"/>
                      <a:r>
                        <a:rPr lang="en-US" sz="1400" kern="1200" dirty="0" smtClean="0">
                          <a:solidFill>
                            <a:schemeClr val="dk1"/>
                          </a:solidFill>
                          <a:latin typeface="+mn-lt"/>
                          <a:ea typeface="+mn-ea"/>
                          <a:cs typeface="+mn-cs"/>
                        </a:rPr>
                        <a:t>Zone 4(Australia)</a:t>
                      </a:r>
                      <a:endParaRPr lang="en-US" sz="1400" kern="1200" dirty="0">
                        <a:solidFill>
                          <a:schemeClr val="dk1"/>
                        </a:solidFill>
                        <a:latin typeface="+mn-lt"/>
                        <a:ea typeface="+mn-ea"/>
                        <a:cs typeface="+mn-cs"/>
                      </a:endParaRPr>
                    </a:p>
                  </a:txBody>
                  <a:tcPr/>
                </a:tc>
                <a:tc>
                  <a:txBody>
                    <a:bodyPr/>
                    <a:lstStyle/>
                    <a:p>
                      <a:r>
                        <a:rPr lang="en-US" sz="1400" dirty="0" smtClean="0"/>
                        <a:t>$ 286.72 Per</a:t>
                      </a:r>
                      <a:r>
                        <a:rPr lang="en-US" sz="1400" baseline="0" dirty="0" smtClean="0"/>
                        <a:t> Month</a:t>
                      </a:r>
                      <a:endParaRPr lang="en-US" sz="1400" dirty="0"/>
                    </a:p>
                  </a:txBody>
                  <a:tcPr/>
                </a:tc>
                <a:tc>
                  <a:txBody>
                    <a:bodyPr/>
                    <a:lstStyle/>
                    <a:p>
                      <a:r>
                        <a:rPr lang="en-US" sz="1400" dirty="0" smtClean="0"/>
                        <a:t>$ 143.36 Per</a:t>
                      </a:r>
                      <a:r>
                        <a:rPr lang="en-US" sz="1400" baseline="0" dirty="0" smtClean="0"/>
                        <a:t> Month</a:t>
                      </a:r>
                      <a:endParaRPr lang="en-US" sz="1400" dirty="0"/>
                    </a:p>
                  </a:txBody>
                  <a:tcPr/>
                </a:tc>
                <a:extLst>
                  <a:ext uri="{0D108BD9-81ED-4DB2-BD59-A6C34878D82A}">
                    <a16:rowId xmlns:a16="http://schemas.microsoft.com/office/drawing/2014/main" val="3582943689"/>
                  </a:ext>
                </a:extLst>
              </a:tr>
              <a:tr h="496421">
                <a:tc>
                  <a:txBody>
                    <a:bodyPr/>
                    <a:lstStyle/>
                    <a:p>
                      <a:pPr marL="0" algn="l" defTabSz="914400" rtl="0" eaLnBrk="1" latinLnBrk="0" hangingPunct="1"/>
                      <a:r>
                        <a:rPr lang="en-US" sz="1400" kern="1200" dirty="0" smtClean="0">
                          <a:solidFill>
                            <a:schemeClr val="dk1"/>
                          </a:solidFill>
                          <a:latin typeface="+mn-lt"/>
                          <a:ea typeface="+mn-ea"/>
                          <a:cs typeface="+mn-cs"/>
                        </a:rPr>
                        <a:t>Zone 5(India)</a:t>
                      </a:r>
                      <a:endParaRPr lang="en-US" sz="1400" kern="1200" dirty="0">
                        <a:solidFill>
                          <a:schemeClr val="dk1"/>
                        </a:solidFill>
                        <a:latin typeface="+mn-lt"/>
                        <a:ea typeface="+mn-ea"/>
                        <a:cs typeface="+mn-cs"/>
                      </a:endParaRPr>
                    </a:p>
                  </a:txBody>
                  <a:tcPr/>
                </a:tc>
                <a:tc>
                  <a:txBody>
                    <a:bodyPr/>
                    <a:lstStyle/>
                    <a:p>
                      <a:r>
                        <a:rPr lang="en-US" sz="1400" dirty="0" smtClean="0"/>
                        <a:t>$ 348.16 Per</a:t>
                      </a:r>
                      <a:r>
                        <a:rPr lang="en-US" sz="1400" baseline="0" dirty="0" smtClean="0"/>
                        <a:t> Month</a:t>
                      </a:r>
                      <a:endParaRPr lang="en-US" sz="1400" dirty="0"/>
                    </a:p>
                  </a:txBody>
                  <a:tcPr/>
                </a:tc>
                <a:tc>
                  <a:txBody>
                    <a:bodyPr/>
                    <a:lstStyle/>
                    <a:p>
                      <a:r>
                        <a:rPr lang="en-US" sz="1400" dirty="0" smtClean="0"/>
                        <a:t>$ 174.08 Per</a:t>
                      </a:r>
                      <a:r>
                        <a:rPr lang="en-US" sz="1400" baseline="0" dirty="0" smtClean="0"/>
                        <a:t> Month</a:t>
                      </a:r>
                      <a:endParaRPr lang="en-US" sz="1400" dirty="0"/>
                    </a:p>
                  </a:txBody>
                  <a:tcPr/>
                </a:tc>
                <a:extLst>
                  <a:ext uri="{0D108BD9-81ED-4DB2-BD59-A6C34878D82A}">
                    <a16:rowId xmlns:a16="http://schemas.microsoft.com/office/drawing/2014/main" val="1789260176"/>
                  </a:ext>
                </a:extLst>
              </a:tr>
            </a:tbl>
          </a:graphicData>
        </a:graphic>
      </p:graphicFrame>
      <p:sp>
        <p:nvSpPr>
          <p:cNvPr id="7" name="TextBox 6"/>
          <p:cNvSpPr txBox="1"/>
          <p:nvPr/>
        </p:nvSpPr>
        <p:spPr bwMode="auto">
          <a:xfrm>
            <a:off x="67338" y="4148624"/>
            <a:ext cx="8906541" cy="501676"/>
          </a:xfrm>
          <a:prstGeom prst="rect">
            <a:avLst/>
          </a:prstGeom>
          <a:noFill/>
          <a:ln w="12700" cap="sq" algn="ctr">
            <a:noFill/>
            <a:miter lim="800000"/>
            <a:headEnd/>
            <a:tailEnd/>
          </a:ln>
          <a:effectLst/>
        </p:spPr>
        <p:txBody>
          <a:bodyPr wrap="square" rtlCol="0">
            <a:spAutoFit/>
          </a:bodyPr>
          <a:lstStyle/>
          <a:p>
            <a:pPr>
              <a:lnSpc>
                <a:spcPct val="95000"/>
              </a:lnSpc>
              <a:spcBef>
                <a:spcPts val="1200"/>
              </a:spcBef>
            </a:pPr>
            <a:r>
              <a:rPr lang="en-US" sz="1400" dirty="0" smtClean="0">
                <a:latin typeface="Arial"/>
                <a:cs typeface="Arial"/>
              </a:rPr>
              <a:t>Note: </a:t>
            </a:r>
            <a:r>
              <a:rPr lang="en-US" sz="1400" dirty="0" smtClean="0"/>
              <a:t>Additional Azure Blob Storage (LRS) price for 250 </a:t>
            </a:r>
            <a:r>
              <a:rPr lang="en-US" sz="1400" dirty="0"/>
              <a:t>G</a:t>
            </a:r>
            <a:r>
              <a:rPr lang="en-US" sz="1400" dirty="0" smtClean="0"/>
              <a:t>B at East US will cost $ 6.00 Per Month. A </a:t>
            </a:r>
            <a:r>
              <a:rPr lang="en-US" sz="1400" dirty="0"/>
              <a:t>discount up to 25% can be applicable based on EA or CSP. </a:t>
            </a:r>
            <a:endParaRPr lang="en-US" sz="1400" dirty="0" smtClean="0">
              <a:latin typeface="Arial"/>
              <a:cs typeface="Arial"/>
            </a:endParaRPr>
          </a:p>
        </p:txBody>
      </p:sp>
    </p:spTree>
    <p:extLst>
      <p:ext uri="{BB962C8B-B14F-4D97-AF65-F5344CB8AC3E}">
        <p14:creationId xmlns:p14="http://schemas.microsoft.com/office/powerpoint/2010/main" val="19145769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Azure CDN – Advantages and Security</a:t>
            </a:r>
            <a:endParaRPr lang="en-US" dirty="0"/>
          </a:p>
        </p:txBody>
      </p:sp>
      <p:sp>
        <p:nvSpPr>
          <p:cNvPr id="5" name="TextBox 4"/>
          <p:cNvSpPr txBox="1"/>
          <p:nvPr/>
        </p:nvSpPr>
        <p:spPr bwMode="auto">
          <a:xfrm>
            <a:off x="259332" y="1796107"/>
            <a:ext cx="8002718" cy="3231654"/>
          </a:xfrm>
          <a:prstGeom prst="rect">
            <a:avLst/>
          </a:prstGeom>
          <a:noFill/>
          <a:ln w="12700" cap="sq" algn="ctr">
            <a:noFill/>
            <a:miter lim="800000"/>
            <a:headEnd/>
            <a:tailEnd/>
          </a:ln>
          <a:effectLst/>
        </p:spPr>
        <p:txBody>
          <a:bodyPr wrap="square" rtlCol="0">
            <a:spAutoFit/>
          </a:bodyPr>
          <a:lstStyle/>
          <a:p>
            <a:pPr marL="285750" indent="-285750">
              <a:buFont typeface="Arial" panose="020B0604020202020204" pitchFamily="34" charset="0"/>
              <a:buChar char="•"/>
            </a:pPr>
            <a:r>
              <a:rPr lang="en-US" sz="1400" dirty="0"/>
              <a:t>Better performance and user experience for end users, especially when using applications where multiple round-trips are required to load content.</a:t>
            </a:r>
          </a:p>
          <a:p>
            <a:pPr marL="285750" indent="-285750">
              <a:buFont typeface="Arial" panose="020B0604020202020204" pitchFamily="34" charset="0"/>
              <a:buChar char="•"/>
            </a:pPr>
            <a:r>
              <a:rPr lang="en-US" sz="1400" dirty="0"/>
              <a:t>Large scaling to better handle instantaneous high load, like at the start of a product launch event.</a:t>
            </a:r>
          </a:p>
          <a:p>
            <a:pPr marL="285750" indent="-285750">
              <a:buFont typeface="Arial" panose="020B0604020202020204" pitchFamily="34" charset="0"/>
              <a:buChar char="•"/>
            </a:pPr>
            <a:r>
              <a:rPr lang="en-US" sz="1400" dirty="0"/>
              <a:t>By distributing user requests and serving content from edge servers, less traffic is sent to the origin</a:t>
            </a:r>
            <a:r>
              <a:rPr lang="en-US" dirty="0"/>
              <a:t>.</a:t>
            </a:r>
          </a:p>
          <a:p>
            <a:pPr marL="285750" indent="-285750" algn="just">
              <a:buFont typeface="Arial" panose="020B0604020202020204" pitchFamily="34" charset="0"/>
              <a:buChar char="•"/>
            </a:pPr>
            <a:r>
              <a:rPr lang="en-US" sz="1400" dirty="0" smtClean="0"/>
              <a:t>Security can be achieved by deploying token authentication. The token </a:t>
            </a:r>
            <a:r>
              <a:rPr lang="en-US" sz="1400" dirty="0"/>
              <a:t>authentication is a mechanism that allows to prevent Azure CDN from serving assets to unauthorized clients. This is typically done to prevent "</a:t>
            </a:r>
            <a:r>
              <a:rPr lang="en-US" sz="1400" dirty="0" err="1"/>
              <a:t>hotlinking</a:t>
            </a:r>
            <a:r>
              <a:rPr lang="en-US" sz="1400" dirty="0"/>
              <a:t>" of content, where a different website, often a message board, uses your assets without permission. This can have an impact on the content delivery costs. By enabling this feature on CDN, requests will be authenticated by CDN edge POPs before delivering the content. Token authentication is only available with Verizon Premium Storage Tier.</a:t>
            </a:r>
          </a:p>
          <a:p>
            <a:endParaRPr lang="en-US" dirty="0"/>
          </a:p>
        </p:txBody>
      </p:sp>
      <p:sp>
        <p:nvSpPr>
          <p:cNvPr id="6" name="TextBox 5"/>
          <p:cNvSpPr txBox="1"/>
          <p:nvPr/>
        </p:nvSpPr>
        <p:spPr bwMode="auto">
          <a:xfrm>
            <a:off x="207768" y="885088"/>
            <a:ext cx="8105846" cy="911019"/>
          </a:xfrm>
          <a:prstGeom prst="rect">
            <a:avLst/>
          </a:prstGeom>
          <a:noFill/>
          <a:ln w="12700" cap="sq" algn="ctr">
            <a:noFill/>
            <a:miter lim="800000"/>
            <a:headEnd/>
            <a:tailEnd/>
          </a:ln>
          <a:effectLst/>
        </p:spPr>
        <p:txBody>
          <a:bodyPr wrap="square" rtlCol="0">
            <a:spAutoFit/>
          </a:bodyPr>
          <a:lstStyle/>
          <a:p>
            <a:pPr algn="just">
              <a:lnSpc>
                <a:spcPct val="95000"/>
              </a:lnSpc>
              <a:spcBef>
                <a:spcPts val="1200"/>
              </a:spcBef>
            </a:pPr>
            <a:r>
              <a:rPr lang="en-US" sz="1400" dirty="0" smtClean="0"/>
              <a:t>The </a:t>
            </a:r>
            <a:r>
              <a:rPr lang="en-US" sz="1400" dirty="0"/>
              <a:t>Azure Content Delivery Network (CDN) caches static web content at strategically placed locations to provide maximum throughput for delivering content to users. </a:t>
            </a:r>
            <a:r>
              <a:rPr lang="en-US" sz="1400" dirty="0" smtClean="0"/>
              <a:t>The users will generally receive the content from it’s nearest location. The EDGE servers (Point of Presence) is distributed across the globe to meet this need. Azure CDN Provides the following benefits.</a:t>
            </a:r>
            <a:endParaRPr lang="en-US" sz="1400" dirty="0" smtClean="0">
              <a:latin typeface="Arial"/>
              <a:cs typeface="Arial"/>
            </a:endParaRPr>
          </a:p>
        </p:txBody>
      </p:sp>
    </p:spTree>
    <p:extLst>
      <p:ext uri="{BB962C8B-B14F-4D97-AF65-F5344CB8AC3E}">
        <p14:creationId xmlns:p14="http://schemas.microsoft.com/office/powerpoint/2010/main" val="24424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Securing Azure CDN Asset with token Authentication- How it works</a:t>
            </a:r>
            <a:endParaRPr lang="en-US" dirty="0"/>
          </a:p>
        </p:txBody>
      </p:sp>
      <p:sp>
        <p:nvSpPr>
          <p:cNvPr id="3" name="Content Placeholder 2"/>
          <p:cNvSpPr>
            <a:spLocks noGrp="1"/>
          </p:cNvSpPr>
          <p:nvPr>
            <p:ph idx="1"/>
          </p:nvPr>
        </p:nvSpPr>
        <p:spPr>
          <a:xfrm>
            <a:off x="200893" y="849945"/>
            <a:ext cx="8503920" cy="3520440"/>
          </a:xfrm>
        </p:spPr>
        <p:txBody>
          <a:bodyPr/>
          <a:lstStyle/>
          <a:p>
            <a:r>
              <a:rPr lang="en-US" sz="1400" dirty="0" smtClean="0"/>
              <a:t>Token </a:t>
            </a:r>
            <a:r>
              <a:rPr lang="en-US" sz="1400" dirty="0"/>
              <a:t>authentication verifies requests are generated by a trusted site by requiring requests to contain a token value containing encoded information about the requester. Content will only be served to requester when the encoded information meet the requirements, otherwise requests will be denied. You can set up the requirement using one or multiple parameters below</a:t>
            </a:r>
            <a:r>
              <a:rPr lang="en-US" sz="1400" dirty="0" smtClean="0"/>
              <a:t>.</a:t>
            </a:r>
            <a:endParaRPr lang="en-US" sz="1400" dirty="0"/>
          </a:p>
          <a:p>
            <a:r>
              <a:rPr lang="en-US" sz="1400" dirty="0"/>
              <a:t>Country: allow or deny requests that originated from specified countries. </a:t>
            </a:r>
          </a:p>
          <a:p>
            <a:r>
              <a:rPr lang="en-US" sz="1400" dirty="0"/>
              <a:t>URL: only allow specified asset or path to request.</a:t>
            </a:r>
          </a:p>
          <a:p>
            <a:r>
              <a:rPr lang="en-US" sz="1400" dirty="0"/>
              <a:t>Host: allow or deny requests using specified hosts in the request header.</a:t>
            </a:r>
          </a:p>
          <a:p>
            <a:r>
              <a:rPr lang="en-US" sz="1400" dirty="0"/>
              <a:t>Referrer: allow or deny specified referrer to request.</a:t>
            </a:r>
          </a:p>
          <a:p>
            <a:r>
              <a:rPr lang="en-US" sz="1400" dirty="0"/>
              <a:t>IP address: only allow requests that originated from specific IP address or IP subnet.</a:t>
            </a:r>
          </a:p>
          <a:p>
            <a:r>
              <a:rPr lang="en-US" sz="1400" dirty="0"/>
              <a:t>Protocol: allow or block requests based on the protocol used to request the content.</a:t>
            </a:r>
          </a:p>
          <a:p>
            <a:r>
              <a:rPr lang="en-US" sz="1400" dirty="0"/>
              <a:t>Expiration time: assign a date and time period to ensure that a link only remains valid for a limited time period.</a:t>
            </a:r>
          </a:p>
          <a:p>
            <a:pPr marL="0" indent="0">
              <a:buNone/>
            </a:pPr>
            <a:endParaRPr lang="en-US" sz="1400" dirty="0"/>
          </a:p>
        </p:txBody>
      </p:sp>
    </p:spTree>
    <p:extLst>
      <p:ext uri="{BB962C8B-B14F-4D97-AF65-F5344CB8AC3E}">
        <p14:creationId xmlns:p14="http://schemas.microsoft.com/office/powerpoint/2010/main" val="22651950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POC 1 </a:t>
            </a:r>
            <a:endParaRPr lang="en-US" dirty="0"/>
          </a:p>
        </p:txBody>
      </p:sp>
      <p:sp>
        <p:nvSpPr>
          <p:cNvPr id="3" name="Content Placeholder 2"/>
          <p:cNvSpPr>
            <a:spLocks noGrp="1"/>
          </p:cNvSpPr>
          <p:nvPr>
            <p:ph idx="1"/>
          </p:nvPr>
        </p:nvSpPr>
        <p:spPr>
          <a:xfrm>
            <a:off x="310896" y="871870"/>
            <a:ext cx="8503920" cy="3677270"/>
          </a:xfrm>
        </p:spPr>
        <p:txBody>
          <a:bodyPr/>
          <a:lstStyle/>
          <a:p>
            <a:pPr marL="0" indent="0">
              <a:buNone/>
            </a:pPr>
            <a:r>
              <a:rPr lang="en-US" sz="1400" b="1" dirty="0" smtClean="0"/>
              <a:t>Target: </a:t>
            </a:r>
          </a:p>
          <a:p>
            <a:pPr marL="0" indent="0">
              <a:buNone/>
            </a:pPr>
            <a:r>
              <a:rPr lang="en-US" sz="1400" dirty="0" smtClean="0"/>
              <a:t>We will measure and compare the download time of the standard Unisys logo and one ZIP file from a website. </a:t>
            </a:r>
          </a:p>
          <a:p>
            <a:pPr marL="0" indent="0">
              <a:buNone/>
            </a:pPr>
            <a:r>
              <a:rPr lang="en-US" sz="1400" b="1" dirty="0" smtClean="0"/>
              <a:t>Components </a:t>
            </a:r>
            <a:r>
              <a:rPr lang="en-US" sz="1400" b="1" dirty="0"/>
              <a:t>Used</a:t>
            </a:r>
            <a:r>
              <a:rPr lang="en-US" sz="1400" b="1" dirty="0" smtClean="0"/>
              <a:t>:</a:t>
            </a:r>
          </a:p>
          <a:p>
            <a:r>
              <a:rPr lang="en-US" sz="1400" dirty="0"/>
              <a:t>Azure Blob Storage.</a:t>
            </a:r>
          </a:p>
          <a:p>
            <a:r>
              <a:rPr lang="en-US" sz="1400" dirty="0"/>
              <a:t>Azure CDN Profile. </a:t>
            </a:r>
          </a:p>
          <a:p>
            <a:pPr marL="0" indent="0">
              <a:buNone/>
            </a:pPr>
            <a:r>
              <a:rPr lang="en-US" sz="1400" b="1" dirty="0" smtClean="0"/>
              <a:t>Approach:</a:t>
            </a:r>
          </a:p>
          <a:p>
            <a:pPr marL="0" indent="0">
              <a:buNone/>
            </a:pPr>
            <a:r>
              <a:rPr lang="en-US" sz="1400" dirty="0" smtClean="0"/>
              <a:t>We have created the CDN  profile called </a:t>
            </a:r>
            <a:r>
              <a:rPr lang="en-US" sz="1400" b="1" dirty="0" smtClean="0"/>
              <a:t>SoftwareDistribution</a:t>
            </a:r>
            <a:r>
              <a:rPr lang="en-US" sz="1400" dirty="0" smtClean="0"/>
              <a:t> based on </a:t>
            </a:r>
            <a:r>
              <a:rPr lang="en-US" sz="1400" b="1" dirty="0" smtClean="0"/>
              <a:t>East US </a:t>
            </a:r>
            <a:r>
              <a:rPr lang="en-US" sz="1400" dirty="0" smtClean="0"/>
              <a:t>region</a:t>
            </a:r>
            <a:r>
              <a:rPr lang="en-US" sz="1400" b="1" dirty="0" smtClean="0"/>
              <a:t> </a:t>
            </a:r>
            <a:r>
              <a:rPr lang="en-US" sz="1400" dirty="0" smtClean="0"/>
              <a:t>of Azure. The CDN is based on Verizon Standard Pricing Tire. The data has been hosted in the Azure </a:t>
            </a:r>
            <a:r>
              <a:rPr lang="en-US" sz="1400" b="1" dirty="0" smtClean="0"/>
              <a:t>Blob Storage</a:t>
            </a:r>
            <a:r>
              <a:rPr lang="en-US" sz="1400" dirty="0" smtClean="0"/>
              <a:t>. The website is hosted in a Client Workstation in India.</a:t>
            </a:r>
          </a:p>
          <a:p>
            <a:pPr marL="0" indent="0">
              <a:buNone/>
            </a:pPr>
            <a:endParaRPr lang="en-US" sz="1400" dirty="0" smtClean="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3325027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56716" y="1446069"/>
            <a:ext cx="7181850" cy="1219200"/>
          </a:xfrm>
          <a:prstGeom prst="rect">
            <a:avLst/>
          </a:prstGeom>
        </p:spPr>
      </p:pic>
      <p:sp>
        <p:nvSpPr>
          <p:cNvPr id="2" name="Title 1"/>
          <p:cNvSpPr>
            <a:spLocks noGrp="1"/>
          </p:cNvSpPr>
          <p:nvPr>
            <p:ph type="title"/>
          </p:nvPr>
        </p:nvSpPr>
        <p:spPr/>
        <p:txBody>
          <a:bodyPr/>
          <a:lstStyle/>
          <a:p>
            <a:r>
              <a:rPr lang="en-US" dirty="0" smtClean="0"/>
              <a:t>Test Results</a:t>
            </a:r>
            <a:endParaRPr lang="en-US" dirty="0"/>
          </a:p>
        </p:txBody>
      </p:sp>
      <p:sp>
        <p:nvSpPr>
          <p:cNvPr id="3" name="Content Placeholder 2"/>
          <p:cNvSpPr>
            <a:spLocks noGrp="1"/>
          </p:cNvSpPr>
          <p:nvPr>
            <p:ph idx="1"/>
          </p:nvPr>
        </p:nvSpPr>
        <p:spPr/>
        <p:txBody>
          <a:bodyPr/>
          <a:lstStyle/>
          <a:p>
            <a:pPr marL="0" indent="0">
              <a:buNone/>
            </a:pPr>
            <a:r>
              <a:rPr lang="en-US" sz="1400" dirty="0" smtClean="0"/>
              <a:t>The first result of Azure CDN shows the following (For the 8.2 KB of Unisys Logo)</a:t>
            </a:r>
          </a:p>
          <a:p>
            <a:pPr marL="0" indent="0">
              <a:buNone/>
            </a:pPr>
            <a:endParaRPr lang="en-US" sz="1400" dirty="0"/>
          </a:p>
        </p:txBody>
      </p:sp>
      <p:sp>
        <p:nvSpPr>
          <p:cNvPr id="6" name="Right Arrow 5"/>
          <p:cNvSpPr/>
          <p:nvPr/>
        </p:nvSpPr>
        <p:spPr bwMode="auto">
          <a:xfrm rot="18334662">
            <a:off x="215068" y="2563634"/>
            <a:ext cx="778767" cy="164778"/>
          </a:xfrm>
          <a:prstGeom prst="rightArrow">
            <a:avLst/>
          </a:prstGeom>
          <a:solidFill>
            <a:srgbClr val="004B98"/>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rgbClr val="FFFFFF"/>
              </a:solidFill>
            </a:endParaRPr>
          </a:p>
        </p:txBody>
      </p:sp>
      <p:sp>
        <p:nvSpPr>
          <p:cNvPr id="7" name="TextBox 6"/>
          <p:cNvSpPr txBox="1"/>
          <p:nvPr/>
        </p:nvSpPr>
        <p:spPr bwMode="auto">
          <a:xfrm>
            <a:off x="398195" y="2828356"/>
            <a:ext cx="1866217" cy="238527"/>
          </a:xfrm>
          <a:prstGeom prst="rect">
            <a:avLst/>
          </a:prstGeom>
          <a:noFill/>
          <a:ln w="12700" cap="sq" algn="ctr">
            <a:noFill/>
            <a:miter lim="800000"/>
            <a:headEnd/>
            <a:tailEnd/>
          </a:ln>
          <a:effectLst/>
        </p:spPr>
        <p:txBody>
          <a:bodyPr wrap="none" rtlCol="0">
            <a:spAutoFit/>
          </a:bodyPr>
          <a:lstStyle/>
          <a:p>
            <a:pPr>
              <a:lnSpc>
                <a:spcPct val="95000"/>
              </a:lnSpc>
              <a:spcBef>
                <a:spcPts val="1200"/>
              </a:spcBef>
            </a:pPr>
            <a:r>
              <a:rPr lang="en-US" sz="1000" dirty="0" smtClean="0">
                <a:latin typeface="Arial"/>
                <a:cs typeface="Arial"/>
              </a:rPr>
              <a:t>Image downloaded from CDN</a:t>
            </a:r>
          </a:p>
        </p:txBody>
      </p:sp>
      <p:sp>
        <p:nvSpPr>
          <p:cNvPr id="10" name="Right Arrow 9"/>
          <p:cNvSpPr/>
          <p:nvPr/>
        </p:nvSpPr>
        <p:spPr bwMode="auto">
          <a:xfrm rot="18334662">
            <a:off x="-73690" y="2325064"/>
            <a:ext cx="778767" cy="164778"/>
          </a:xfrm>
          <a:prstGeom prst="rightArrow">
            <a:avLst/>
          </a:prstGeom>
          <a:solidFill>
            <a:srgbClr val="004B98"/>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rgbClr val="FFFFFF"/>
              </a:solidFill>
            </a:endParaRPr>
          </a:p>
        </p:txBody>
      </p:sp>
      <p:sp>
        <p:nvSpPr>
          <p:cNvPr id="11" name="TextBox 10"/>
          <p:cNvSpPr txBox="1"/>
          <p:nvPr/>
        </p:nvSpPr>
        <p:spPr bwMode="auto">
          <a:xfrm>
            <a:off x="89957" y="2607566"/>
            <a:ext cx="2691763" cy="238527"/>
          </a:xfrm>
          <a:prstGeom prst="rect">
            <a:avLst/>
          </a:prstGeom>
          <a:noFill/>
          <a:ln w="12700" cap="sq" algn="ctr">
            <a:noFill/>
            <a:miter lim="800000"/>
            <a:headEnd/>
            <a:tailEnd/>
          </a:ln>
          <a:effectLst/>
        </p:spPr>
        <p:txBody>
          <a:bodyPr wrap="none" rtlCol="0">
            <a:spAutoFit/>
          </a:bodyPr>
          <a:lstStyle/>
          <a:p>
            <a:pPr>
              <a:lnSpc>
                <a:spcPct val="95000"/>
              </a:lnSpc>
              <a:spcBef>
                <a:spcPts val="1200"/>
              </a:spcBef>
            </a:pPr>
            <a:r>
              <a:rPr lang="en-US" sz="1000" dirty="0" smtClean="0">
                <a:latin typeface="Arial"/>
                <a:cs typeface="Arial"/>
              </a:rPr>
              <a:t>Image downloaded from Azure Blob Storage</a:t>
            </a:r>
          </a:p>
        </p:txBody>
      </p:sp>
      <p:sp>
        <p:nvSpPr>
          <p:cNvPr id="8" name="Right Arrow 7"/>
          <p:cNvSpPr/>
          <p:nvPr/>
        </p:nvSpPr>
        <p:spPr bwMode="auto">
          <a:xfrm rot="18334662">
            <a:off x="215068" y="2563633"/>
            <a:ext cx="778767" cy="164778"/>
          </a:xfrm>
          <a:prstGeom prst="rightArrow">
            <a:avLst/>
          </a:prstGeom>
          <a:solidFill>
            <a:schemeClr val="accent2"/>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rgbClr val="FFFFFF"/>
              </a:solidFill>
            </a:endParaRPr>
          </a:p>
        </p:txBody>
      </p:sp>
      <p:pic>
        <p:nvPicPr>
          <p:cNvPr id="12" name="Picture 11"/>
          <p:cNvPicPr>
            <a:picLocks noChangeAspect="1"/>
          </p:cNvPicPr>
          <p:nvPr/>
        </p:nvPicPr>
        <p:blipFill>
          <a:blip r:embed="rId3"/>
          <a:stretch>
            <a:fillRect/>
          </a:stretch>
        </p:blipFill>
        <p:spPr>
          <a:xfrm>
            <a:off x="143686" y="3189362"/>
            <a:ext cx="8357191" cy="647700"/>
          </a:xfrm>
          <a:prstGeom prst="rect">
            <a:avLst/>
          </a:prstGeom>
        </p:spPr>
      </p:pic>
      <p:sp>
        <p:nvSpPr>
          <p:cNvPr id="13" name="Right Arrow 12"/>
          <p:cNvSpPr/>
          <p:nvPr/>
        </p:nvSpPr>
        <p:spPr bwMode="auto">
          <a:xfrm rot="18334662">
            <a:off x="-134420" y="3673747"/>
            <a:ext cx="778767" cy="164778"/>
          </a:xfrm>
          <a:prstGeom prst="rightArrow">
            <a:avLst/>
          </a:prstGeom>
          <a:solidFill>
            <a:srgbClr val="004B98"/>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rgbClr val="FFFFFF"/>
              </a:solidFill>
            </a:endParaRPr>
          </a:p>
        </p:txBody>
      </p:sp>
      <p:sp>
        <p:nvSpPr>
          <p:cNvPr id="14" name="Right Arrow 13"/>
          <p:cNvSpPr/>
          <p:nvPr/>
        </p:nvSpPr>
        <p:spPr bwMode="auto">
          <a:xfrm rot="18334662">
            <a:off x="209339" y="3987945"/>
            <a:ext cx="778767" cy="164778"/>
          </a:xfrm>
          <a:prstGeom prst="rightArrow">
            <a:avLst/>
          </a:prstGeom>
          <a:solidFill>
            <a:schemeClr val="accent2"/>
          </a:solidFill>
          <a:ln>
            <a:noFill/>
            <a:headEnd/>
            <a:tailEnd/>
          </a:ln>
          <a:effectLst/>
        </p:spPr>
        <p:style>
          <a:lnRef idx="1">
            <a:schemeClr val="accent5"/>
          </a:lnRef>
          <a:fillRef idx="3">
            <a:schemeClr val="accent5"/>
          </a:fillRef>
          <a:effectRef idx="2">
            <a:schemeClr val="accent5"/>
          </a:effectRef>
          <a:fontRef idx="minor">
            <a:schemeClr val="lt1"/>
          </a:fontRef>
        </p:style>
        <p:txBody>
          <a:bodyPr wrap="none" rtlCol="0" anchor="ctr"/>
          <a:lstStyle/>
          <a:p>
            <a:pPr algn="ctr"/>
            <a:endParaRPr lang="en-US" dirty="0">
              <a:solidFill>
                <a:srgbClr val="FFFFFF"/>
              </a:solidFill>
            </a:endParaRPr>
          </a:p>
        </p:txBody>
      </p:sp>
      <p:sp>
        <p:nvSpPr>
          <p:cNvPr id="15" name="TextBox 14"/>
          <p:cNvSpPr txBox="1"/>
          <p:nvPr/>
        </p:nvSpPr>
        <p:spPr bwMode="auto">
          <a:xfrm>
            <a:off x="187357" y="3963128"/>
            <a:ext cx="2735044" cy="238527"/>
          </a:xfrm>
          <a:prstGeom prst="rect">
            <a:avLst/>
          </a:prstGeom>
          <a:noFill/>
          <a:ln w="12700" cap="sq" algn="ctr">
            <a:noFill/>
            <a:miter lim="800000"/>
            <a:headEnd/>
            <a:tailEnd/>
          </a:ln>
          <a:effectLst/>
        </p:spPr>
        <p:txBody>
          <a:bodyPr wrap="none" rtlCol="0">
            <a:spAutoFit/>
          </a:bodyPr>
          <a:lstStyle/>
          <a:p>
            <a:pPr>
              <a:lnSpc>
                <a:spcPct val="95000"/>
              </a:lnSpc>
              <a:spcBef>
                <a:spcPts val="1200"/>
              </a:spcBef>
            </a:pPr>
            <a:r>
              <a:rPr lang="en-US" sz="1000" dirty="0" smtClean="0">
                <a:latin typeface="Arial"/>
                <a:cs typeface="Arial"/>
              </a:rPr>
              <a:t>ZIP file downloaded from Azure Blob Storage</a:t>
            </a:r>
          </a:p>
        </p:txBody>
      </p:sp>
      <p:sp>
        <p:nvSpPr>
          <p:cNvPr id="16" name="TextBox 15"/>
          <p:cNvSpPr txBox="1"/>
          <p:nvPr/>
        </p:nvSpPr>
        <p:spPr bwMode="auto">
          <a:xfrm>
            <a:off x="315693" y="4347763"/>
            <a:ext cx="1909497" cy="238527"/>
          </a:xfrm>
          <a:prstGeom prst="rect">
            <a:avLst/>
          </a:prstGeom>
          <a:noFill/>
          <a:ln w="12700" cap="sq" algn="ctr">
            <a:noFill/>
            <a:miter lim="800000"/>
            <a:headEnd/>
            <a:tailEnd/>
          </a:ln>
          <a:effectLst/>
        </p:spPr>
        <p:txBody>
          <a:bodyPr wrap="none" rtlCol="0">
            <a:spAutoFit/>
          </a:bodyPr>
          <a:lstStyle/>
          <a:p>
            <a:pPr>
              <a:lnSpc>
                <a:spcPct val="95000"/>
              </a:lnSpc>
              <a:spcBef>
                <a:spcPts val="1200"/>
              </a:spcBef>
            </a:pPr>
            <a:r>
              <a:rPr lang="en-US" sz="1000" dirty="0" smtClean="0">
                <a:latin typeface="Arial"/>
                <a:cs typeface="Arial"/>
              </a:rPr>
              <a:t>ZIP file downloaded from CDN</a:t>
            </a:r>
          </a:p>
        </p:txBody>
      </p:sp>
    </p:spTree>
    <p:extLst>
      <p:ext uri="{BB962C8B-B14F-4D97-AF65-F5344CB8AC3E}">
        <p14:creationId xmlns:p14="http://schemas.microsoft.com/office/powerpoint/2010/main" val="74177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Unisys_PPT_Template_Internal_2014">
  <a:themeElements>
    <a:clrScheme name="Custom 77">
      <a:dk1>
        <a:srgbClr val="25282A"/>
      </a:dk1>
      <a:lt1>
        <a:srgbClr val="FFFFFF"/>
      </a:lt1>
      <a:dk2>
        <a:srgbClr val="D31145"/>
      </a:dk2>
      <a:lt2>
        <a:srgbClr val="004B98"/>
      </a:lt2>
      <a:accent1>
        <a:srgbClr val="0070C2"/>
      </a:accent1>
      <a:accent2>
        <a:srgbClr val="40860C"/>
      </a:accent2>
      <a:accent3>
        <a:srgbClr val="622D8C"/>
      </a:accent3>
      <a:accent4>
        <a:srgbClr val="FFC82E"/>
      </a:accent4>
      <a:accent5>
        <a:srgbClr val="901A29"/>
      </a:accent5>
      <a:accent6>
        <a:srgbClr val="666666"/>
      </a:accent6>
      <a:hlink>
        <a:srgbClr val="004B98"/>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4B98"/>
        </a:solidFill>
        <a:ln>
          <a:noFill/>
          <a:headEnd/>
          <a:tailEnd/>
        </a:ln>
        <a:effectLst/>
      </a:spPr>
      <a:bodyPr wrap="none" rtlCol="0" anchor="ctr"/>
      <a:lstStyle>
        <a:defPPr algn="ctr">
          <a:defRPr dirty="0">
            <a:solidFill>
              <a:srgbClr val="FFFFFF"/>
            </a:solidFill>
          </a:defRPr>
        </a:defPPr>
      </a:lstStyle>
      <a:style>
        <a:lnRef idx="1">
          <a:schemeClr val="accent5"/>
        </a:lnRef>
        <a:fillRef idx="3">
          <a:schemeClr val="accent5"/>
        </a:fillRef>
        <a:effectRef idx="2">
          <a:schemeClr val="accent5"/>
        </a:effectRef>
        <a:fontRef idx="minor">
          <a:schemeClr val="lt1"/>
        </a:fontRef>
      </a:style>
    </a:spDef>
    <a:lnDef>
      <a:spPr bwMode="auto">
        <a:solidFill>
          <a:schemeClr val="accent2"/>
        </a:solidFill>
        <a:ln w="12700" cap="sq" cmpd="sng" algn="ctr">
          <a:solidFill>
            <a:schemeClr val="tx1"/>
          </a:solidFill>
          <a:prstDash val="solid"/>
          <a:round/>
          <a:headEnd type="none" w="med" len="med"/>
          <a:tailEnd type="none" w="med" len="med"/>
        </a:ln>
        <a:effectLst/>
      </a:spPr>
      <a:bodyPr/>
      <a:lstStyle/>
    </a:lnDef>
    <a:txDef>
      <a:spPr bwMode="auto">
        <a:noFill/>
        <a:ln w="12700" cap="sq" algn="ctr">
          <a:noFill/>
          <a:miter lim="800000"/>
          <a:headEnd/>
          <a:tailEnd/>
        </a:ln>
        <a:effectLst/>
      </a:spPr>
      <a:bodyPr wrap="square" rtlCol="0">
        <a:spAutoFit/>
      </a:bodyPr>
      <a:lstStyle>
        <a:defPPr>
          <a:lnSpc>
            <a:spcPct val="95000"/>
          </a:lnSpc>
          <a:spcBef>
            <a:spcPts val="1200"/>
          </a:spcBef>
          <a:defRPr dirty="0" smtClean="0">
            <a:latin typeface="Arial"/>
            <a:cs typeface="Arial"/>
          </a:defRPr>
        </a:defPPr>
      </a:lstStyle>
    </a:txDef>
  </a:objectDefaults>
  <a:extraClrSchemeLst/>
  <a:extLst>
    <a:ext uri="{05A4C25C-085E-4340-85A3-A5531E510DB2}">
      <thm15:themeFamily xmlns:thm15="http://schemas.microsoft.com/office/thememl/2012/main" name="Presentation1" id="{280196E1-A2E2-47E6-963B-C69524D201F8}" vid="{09BE015F-A9BF-44E2-8D40-62DF22D25B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95A2FE3F7C9C46B03DF06B5733CA1D" ma:contentTypeVersion="8" ma:contentTypeDescription="Create a new document." ma:contentTypeScope="" ma:versionID="aace644e208ac5879b09ede0f8728c94">
  <xsd:schema xmlns:xsd="http://www.w3.org/2001/XMLSchema" xmlns:xs="http://www.w3.org/2001/XMLSchema" xmlns:p="http://schemas.microsoft.com/office/2006/metadata/properties" xmlns:ns2="4699c8e9-025a-4603-9ac7-01723bb06256" targetNamespace="http://schemas.microsoft.com/office/2006/metadata/properties" ma:root="true" ma:fieldsID="90d9be246275e9ac7ba78fe2b4e868d4" ns2:_="">
    <xsd:import namespace="4699c8e9-025a-4603-9ac7-01723bb06256"/>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9c8e9-025a-4603-9ac7-01723bb0625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8DD2F-7B84-44A9-B90A-F46F5E62BA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99c8e9-025a-4603-9ac7-01723bb062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CD0B23-825D-4745-8C8F-8D4913ADCFAD}">
  <ds:schemaRefs>
    <ds:schemaRef ds:uri="4699c8e9-025a-4603-9ac7-01723bb06256"/>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2B1DCDF0-AA34-4C61-8029-E6DF1EF348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CDN DEMO</Template>
  <TotalTime>358</TotalTime>
  <Words>1276</Words>
  <Application>Microsoft Office PowerPoint</Application>
  <PresentationFormat>On-screen Show (16:9)</PresentationFormat>
  <Paragraphs>120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Tahoma</vt:lpstr>
      <vt:lpstr>Unisys_PPT_Template_Internal_2014</vt:lpstr>
      <vt:lpstr>Azure CDN</vt:lpstr>
      <vt:lpstr>Agenda</vt:lpstr>
      <vt:lpstr>Azure CDN Features</vt:lpstr>
      <vt:lpstr>How it works</vt:lpstr>
      <vt:lpstr>Azure CDN Pricing</vt:lpstr>
      <vt:lpstr>Azure CDN – Advantages and Security</vt:lpstr>
      <vt:lpstr>Securing Azure CDN Asset with token Authentication- How it works</vt:lpstr>
      <vt:lpstr>POC 1 </vt:lpstr>
      <vt:lpstr>Test Results</vt:lpstr>
      <vt:lpstr>Comparison of results</vt:lpstr>
      <vt:lpstr>POC 2 </vt:lpstr>
      <vt:lpstr>Comparison of results</vt:lpstr>
      <vt:lpstr>Next Steps</vt:lpstr>
      <vt:lpstr>Thank You</vt:lpstr>
    </vt:vector>
  </TitlesOfParts>
  <Company>Unisys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Azure CDN</dc:title>
  <dc:creator>Choudhury, Aavisek</dc:creator>
  <cp:lastModifiedBy>Choudhury, Aavisek</cp:lastModifiedBy>
  <cp:revision>62</cp:revision>
  <cp:lastPrinted>2013-07-23T17:52:43Z</cp:lastPrinted>
  <dcterms:created xsi:type="dcterms:W3CDTF">2017-01-16T10:05:36Z</dcterms:created>
  <dcterms:modified xsi:type="dcterms:W3CDTF">2017-12-02T05:32:34Z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0x010100DE95A2FE3F7C9C46B03DF06B5733CA1D</vt:lpwstr>
  </property>
</Properties>
</file>